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2" r:id="rId2"/>
    <p:sldId id="258" r:id="rId3"/>
    <p:sldId id="256" r:id="rId4"/>
    <p:sldId id="293" r:id="rId5"/>
    <p:sldId id="257" r:id="rId6"/>
    <p:sldId id="259" r:id="rId7"/>
    <p:sldId id="294" r:id="rId8"/>
    <p:sldId id="295" r:id="rId9"/>
    <p:sldId id="296" r:id="rId10"/>
    <p:sldId id="297" r:id="rId11"/>
    <p:sldId id="298" r:id="rId12"/>
    <p:sldId id="299" r:id="rId13"/>
    <p:sldId id="300" r:id="rId14"/>
    <p:sldId id="302" r:id="rId1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4153" autoAdjust="0"/>
  </p:normalViewPr>
  <p:slideViewPr>
    <p:cSldViewPr snapToGrid="0">
      <p:cViewPr varScale="1">
        <p:scale>
          <a:sx n="63" d="100"/>
          <a:sy n="63" d="100"/>
        </p:scale>
        <p:origin x="807"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814D1-1E4B-43DA-BF9A-2370C2D2B6A4}" type="datetimeFigureOut">
              <a:rPr lang="it-IT" smtClean="0"/>
              <a:t>07/05/2025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AC36E-14D3-4A41-B83E-6308C4C25F84}" type="slidenum">
              <a:rPr lang="it-IT" smtClean="0"/>
              <a:t>‹N›</a:t>
            </a:fld>
            <a:endParaRPr lang="it-IT"/>
          </a:p>
        </p:txBody>
      </p:sp>
    </p:spTree>
    <p:extLst>
      <p:ext uri="{BB962C8B-B14F-4D97-AF65-F5344CB8AC3E}">
        <p14:creationId xmlns:p14="http://schemas.microsoft.com/office/powerpoint/2010/main" val="1831734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Most</a:t>
            </a:r>
            <a:r>
              <a:rPr lang="it-IT" dirty="0"/>
              <a:t> data on </a:t>
            </a:r>
            <a:r>
              <a:rPr lang="it-IT" dirty="0" err="1"/>
              <a:t>overstitch</a:t>
            </a:r>
            <a:endParaRPr lang="it-IT" dirty="0"/>
          </a:p>
        </p:txBody>
      </p:sp>
      <p:sp>
        <p:nvSpPr>
          <p:cNvPr id="4" name="Segnaposto numero diapositiva 3"/>
          <p:cNvSpPr>
            <a:spLocks noGrp="1"/>
          </p:cNvSpPr>
          <p:nvPr>
            <p:ph type="sldNum" sz="quarter" idx="5"/>
          </p:nvPr>
        </p:nvSpPr>
        <p:spPr/>
        <p:txBody>
          <a:bodyPr/>
          <a:lstStyle/>
          <a:p>
            <a:fld id="{212AC36E-14D3-4A41-B83E-6308C4C25F84}" type="slidenum">
              <a:rPr lang="it-IT" smtClean="0"/>
              <a:t>9</a:t>
            </a:fld>
            <a:endParaRPr lang="it-IT"/>
          </a:p>
        </p:txBody>
      </p:sp>
    </p:spTree>
    <p:extLst>
      <p:ext uri="{BB962C8B-B14F-4D97-AF65-F5344CB8AC3E}">
        <p14:creationId xmlns:p14="http://schemas.microsoft.com/office/powerpoint/2010/main" val="96562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12AC36E-14D3-4A41-B83E-6308C4C25F84}" type="slidenum">
              <a:rPr lang="it-IT" smtClean="0"/>
              <a:t>11</a:t>
            </a:fld>
            <a:endParaRPr lang="it-IT"/>
          </a:p>
        </p:txBody>
      </p:sp>
    </p:spTree>
    <p:extLst>
      <p:ext uri="{BB962C8B-B14F-4D97-AF65-F5344CB8AC3E}">
        <p14:creationId xmlns:p14="http://schemas.microsoft.com/office/powerpoint/2010/main" val="4275733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12AC36E-14D3-4A41-B83E-6308C4C25F84}" type="slidenum">
              <a:rPr lang="it-IT" smtClean="0"/>
              <a:t>12</a:t>
            </a:fld>
            <a:endParaRPr lang="it-IT"/>
          </a:p>
        </p:txBody>
      </p:sp>
    </p:spTree>
    <p:extLst>
      <p:ext uri="{BB962C8B-B14F-4D97-AF65-F5344CB8AC3E}">
        <p14:creationId xmlns:p14="http://schemas.microsoft.com/office/powerpoint/2010/main" val="1441709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69863B-48C2-6D59-C3AD-88629A4E055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B4A4685-2E0E-73D0-5375-20E561F877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B415B4F-905A-9924-602C-B19DB5793575}"/>
              </a:ext>
            </a:extLst>
          </p:cNvPr>
          <p:cNvSpPr>
            <a:spLocks noGrp="1"/>
          </p:cNvSpPr>
          <p:nvPr>
            <p:ph type="dt" sz="half" idx="10"/>
          </p:nvPr>
        </p:nvSpPr>
        <p:spPr/>
        <p:txBody>
          <a:bodyPr/>
          <a:lstStyle/>
          <a:p>
            <a:fld id="{19CA548E-3524-4D06-A834-611F9C9A307E}" type="datetimeFigureOut">
              <a:rPr lang="it-IT" smtClean="0"/>
              <a:t>07/05/2025</a:t>
            </a:fld>
            <a:endParaRPr lang="it-IT"/>
          </a:p>
        </p:txBody>
      </p:sp>
      <p:sp>
        <p:nvSpPr>
          <p:cNvPr id="5" name="Segnaposto piè di pagina 4">
            <a:extLst>
              <a:ext uri="{FF2B5EF4-FFF2-40B4-BE49-F238E27FC236}">
                <a16:creationId xmlns:a16="http://schemas.microsoft.com/office/drawing/2014/main" id="{5FC90852-66C1-CA31-8EB6-FCDAF239FD4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2113FB9-9A11-F3E4-4D2A-217E70B276E8}"/>
              </a:ext>
            </a:extLst>
          </p:cNvPr>
          <p:cNvSpPr>
            <a:spLocks noGrp="1"/>
          </p:cNvSpPr>
          <p:nvPr>
            <p:ph type="sldNum" sz="quarter" idx="12"/>
          </p:nvPr>
        </p:nvSpPr>
        <p:spPr/>
        <p:txBody>
          <a:bodyPr/>
          <a:lstStyle/>
          <a:p>
            <a:fld id="{7995F53E-2606-421F-BB64-A62882D1B4D8}" type="slidenum">
              <a:rPr lang="it-IT" smtClean="0"/>
              <a:t>‹N›</a:t>
            </a:fld>
            <a:endParaRPr lang="it-IT"/>
          </a:p>
        </p:txBody>
      </p:sp>
    </p:spTree>
    <p:extLst>
      <p:ext uri="{BB962C8B-B14F-4D97-AF65-F5344CB8AC3E}">
        <p14:creationId xmlns:p14="http://schemas.microsoft.com/office/powerpoint/2010/main" val="34680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F29C80-BF67-FA94-E932-8D52D6A0DC5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C2D32F19-ED5D-41CD-F59A-445F3136414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1A6CB4-026B-0E36-1FA7-22560ACDE6D5}"/>
              </a:ext>
            </a:extLst>
          </p:cNvPr>
          <p:cNvSpPr>
            <a:spLocks noGrp="1"/>
          </p:cNvSpPr>
          <p:nvPr>
            <p:ph type="dt" sz="half" idx="10"/>
          </p:nvPr>
        </p:nvSpPr>
        <p:spPr/>
        <p:txBody>
          <a:bodyPr/>
          <a:lstStyle/>
          <a:p>
            <a:fld id="{19CA548E-3524-4D06-A834-611F9C9A307E}" type="datetimeFigureOut">
              <a:rPr lang="it-IT" smtClean="0"/>
              <a:t>07/05/2025</a:t>
            </a:fld>
            <a:endParaRPr lang="it-IT"/>
          </a:p>
        </p:txBody>
      </p:sp>
      <p:sp>
        <p:nvSpPr>
          <p:cNvPr id="5" name="Segnaposto piè di pagina 4">
            <a:extLst>
              <a:ext uri="{FF2B5EF4-FFF2-40B4-BE49-F238E27FC236}">
                <a16:creationId xmlns:a16="http://schemas.microsoft.com/office/drawing/2014/main" id="{4CCF6096-BD63-BE6F-F860-2320481D8C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0F71210-7DD7-161D-71D8-936899ACD4D1}"/>
              </a:ext>
            </a:extLst>
          </p:cNvPr>
          <p:cNvSpPr>
            <a:spLocks noGrp="1"/>
          </p:cNvSpPr>
          <p:nvPr>
            <p:ph type="sldNum" sz="quarter" idx="12"/>
          </p:nvPr>
        </p:nvSpPr>
        <p:spPr/>
        <p:txBody>
          <a:bodyPr/>
          <a:lstStyle/>
          <a:p>
            <a:fld id="{7995F53E-2606-421F-BB64-A62882D1B4D8}" type="slidenum">
              <a:rPr lang="it-IT" smtClean="0"/>
              <a:t>‹N›</a:t>
            </a:fld>
            <a:endParaRPr lang="it-IT"/>
          </a:p>
        </p:txBody>
      </p:sp>
    </p:spTree>
    <p:extLst>
      <p:ext uri="{BB962C8B-B14F-4D97-AF65-F5344CB8AC3E}">
        <p14:creationId xmlns:p14="http://schemas.microsoft.com/office/powerpoint/2010/main" val="665416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9C52FBB-9946-8C02-788C-F44CC4666BB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3BE20C1-237F-CB1A-BAB0-D5817EECB88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2139A4-F83D-2A5A-A36D-07D6AF25155B}"/>
              </a:ext>
            </a:extLst>
          </p:cNvPr>
          <p:cNvSpPr>
            <a:spLocks noGrp="1"/>
          </p:cNvSpPr>
          <p:nvPr>
            <p:ph type="dt" sz="half" idx="10"/>
          </p:nvPr>
        </p:nvSpPr>
        <p:spPr/>
        <p:txBody>
          <a:bodyPr/>
          <a:lstStyle/>
          <a:p>
            <a:fld id="{19CA548E-3524-4D06-A834-611F9C9A307E}" type="datetimeFigureOut">
              <a:rPr lang="it-IT" smtClean="0"/>
              <a:t>07/05/2025</a:t>
            </a:fld>
            <a:endParaRPr lang="it-IT"/>
          </a:p>
        </p:txBody>
      </p:sp>
      <p:sp>
        <p:nvSpPr>
          <p:cNvPr id="5" name="Segnaposto piè di pagina 4">
            <a:extLst>
              <a:ext uri="{FF2B5EF4-FFF2-40B4-BE49-F238E27FC236}">
                <a16:creationId xmlns:a16="http://schemas.microsoft.com/office/drawing/2014/main" id="{C87B54FC-4F7F-07AF-D3A7-4116DD4C3B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88FC6F8-FF64-E019-2A96-3841295AACB5}"/>
              </a:ext>
            </a:extLst>
          </p:cNvPr>
          <p:cNvSpPr>
            <a:spLocks noGrp="1"/>
          </p:cNvSpPr>
          <p:nvPr>
            <p:ph type="sldNum" sz="quarter" idx="12"/>
          </p:nvPr>
        </p:nvSpPr>
        <p:spPr/>
        <p:txBody>
          <a:bodyPr/>
          <a:lstStyle/>
          <a:p>
            <a:fld id="{7995F53E-2606-421F-BB64-A62882D1B4D8}" type="slidenum">
              <a:rPr lang="it-IT" smtClean="0"/>
              <a:t>‹N›</a:t>
            </a:fld>
            <a:endParaRPr lang="it-IT"/>
          </a:p>
        </p:txBody>
      </p:sp>
    </p:spTree>
    <p:extLst>
      <p:ext uri="{BB962C8B-B14F-4D97-AF65-F5344CB8AC3E}">
        <p14:creationId xmlns:p14="http://schemas.microsoft.com/office/powerpoint/2010/main" val="3456466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07/05/2025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013D61"/>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rgbClr val="00A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a16="http://schemas.microsoft.com/office/drawing/2014/main" id="{5D945A0D-0BC2-5D67-1B64-3021BAD7BFF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938" y="0"/>
            <a:ext cx="5018088" cy="6858000"/>
          </a:xfrm>
          <a:prstGeom prst="rect">
            <a:avLst/>
          </a:prstGeom>
        </p:spPr>
      </p:pic>
    </p:spTree>
    <p:extLst>
      <p:ext uri="{BB962C8B-B14F-4D97-AF65-F5344CB8AC3E}">
        <p14:creationId xmlns:p14="http://schemas.microsoft.com/office/powerpoint/2010/main" val="2293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DE5292-52F7-46C5-3E18-02BDD1A5D2F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C14DBD0-62D0-F122-025D-1DA454F00E4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57DAED9-9C99-572E-33F3-E1E40FB42874}"/>
              </a:ext>
            </a:extLst>
          </p:cNvPr>
          <p:cNvSpPr>
            <a:spLocks noGrp="1"/>
          </p:cNvSpPr>
          <p:nvPr>
            <p:ph type="dt" sz="half" idx="10"/>
          </p:nvPr>
        </p:nvSpPr>
        <p:spPr/>
        <p:txBody>
          <a:bodyPr/>
          <a:lstStyle/>
          <a:p>
            <a:fld id="{19CA548E-3524-4D06-A834-611F9C9A307E}" type="datetimeFigureOut">
              <a:rPr lang="it-IT" smtClean="0"/>
              <a:t>07/05/2025</a:t>
            </a:fld>
            <a:endParaRPr lang="it-IT"/>
          </a:p>
        </p:txBody>
      </p:sp>
      <p:sp>
        <p:nvSpPr>
          <p:cNvPr id="5" name="Segnaposto piè di pagina 4">
            <a:extLst>
              <a:ext uri="{FF2B5EF4-FFF2-40B4-BE49-F238E27FC236}">
                <a16:creationId xmlns:a16="http://schemas.microsoft.com/office/drawing/2014/main" id="{080B4DA9-79A8-EBC2-9E93-613E4EBD71E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66107DD-16F6-2D4F-3337-C4E1607D95CF}"/>
              </a:ext>
            </a:extLst>
          </p:cNvPr>
          <p:cNvSpPr>
            <a:spLocks noGrp="1"/>
          </p:cNvSpPr>
          <p:nvPr>
            <p:ph type="sldNum" sz="quarter" idx="12"/>
          </p:nvPr>
        </p:nvSpPr>
        <p:spPr/>
        <p:txBody>
          <a:bodyPr/>
          <a:lstStyle/>
          <a:p>
            <a:fld id="{7995F53E-2606-421F-BB64-A62882D1B4D8}" type="slidenum">
              <a:rPr lang="it-IT" smtClean="0"/>
              <a:t>‹N›</a:t>
            </a:fld>
            <a:endParaRPr lang="it-IT"/>
          </a:p>
        </p:txBody>
      </p:sp>
    </p:spTree>
    <p:extLst>
      <p:ext uri="{BB962C8B-B14F-4D97-AF65-F5344CB8AC3E}">
        <p14:creationId xmlns:p14="http://schemas.microsoft.com/office/powerpoint/2010/main" val="295750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0248A1-42C6-C638-6AC9-2E7322ECF76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6106246-F493-59C5-7328-4BCAD008CE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C7132A5-5259-DD00-680E-7B48A94492EA}"/>
              </a:ext>
            </a:extLst>
          </p:cNvPr>
          <p:cNvSpPr>
            <a:spLocks noGrp="1"/>
          </p:cNvSpPr>
          <p:nvPr>
            <p:ph type="dt" sz="half" idx="10"/>
          </p:nvPr>
        </p:nvSpPr>
        <p:spPr/>
        <p:txBody>
          <a:bodyPr/>
          <a:lstStyle/>
          <a:p>
            <a:fld id="{19CA548E-3524-4D06-A834-611F9C9A307E}" type="datetimeFigureOut">
              <a:rPr lang="it-IT" smtClean="0"/>
              <a:t>07/05/2025</a:t>
            </a:fld>
            <a:endParaRPr lang="it-IT"/>
          </a:p>
        </p:txBody>
      </p:sp>
      <p:sp>
        <p:nvSpPr>
          <p:cNvPr id="5" name="Segnaposto piè di pagina 4">
            <a:extLst>
              <a:ext uri="{FF2B5EF4-FFF2-40B4-BE49-F238E27FC236}">
                <a16:creationId xmlns:a16="http://schemas.microsoft.com/office/drawing/2014/main" id="{F8D7529E-8ABF-B8F4-AD15-5430AEF65D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5301619-62B4-93AC-2A98-2C3BCBF8CE29}"/>
              </a:ext>
            </a:extLst>
          </p:cNvPr>
          <p:cNvSpPr>
            <a:spLocks noGrp="1"/>
          </p:cNvSpPr>
          <p:nvPr>
            <p:ph type="sldNum" sz="quarter" idx="12"/>
          </p:nvPr>
        </p:nvSpPr>
        <p:spPr/>
        <p:txBody>
          <a:bodyPr/>
          <a:lstStyle/>
          <a:p>
            <a:fld id="{7995F53E-2606-421F-BB64-A62882D1B4D8}" type="slidenum">
              <a:rPr lang="it-IT" smtClean="0"/>
              <a:t>‹N›</a:t>
            </a:fld>
            <a:endParaRPr lang="it-IT"/>
          </a:p>
        </p:txBody>
      </p:sp>
    </p:spTree>
    <p:extLst>
      <p:ext uri="{BB962C8B-B14F-4D97-AF65-F5344CB8AC3E}">
        <p14:creationId xmlns:p14="http://schemas.microsoft.com/office/powerpoint/2010/main" val="2844272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8988E6-BE20-D91C-0921-C4E66E9D925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8DFEBA5-1444-2472-615A-A4EC5B4B121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650F327-FD3A-8782-F019-FC2362539E5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0512BB91-75C2-67ED-5C4C-86F6A85094D3}"/>
              </a:ext>
            </a:extLst>
          </p:cNvPr>
          <p:cNvSpPr>
            <a:spLocks noGrp="1"/>
          </p:cNvSpPr>
          <p:nvPr>
            <p:ph type="dt" sz="half" idx="10"/>
          </p:nvPr>
        </p:nvSpPr>
        <p:spPr/>
        <p:txBody>
          <a:bodyPr/>
          <a:lstStyle/>
          <a:p>
            <a:fld id="{19CA548E-3524-4D06-A834-611F9C9A307E}" type="datetimeFigureOut">
              <a:rPr lang="it-IT" smtClean="0"/>
              <a:t>07/05/2025</a:t>
            </a:fld>
            <a:endParaRPr lang="it-IT"/>
          </a:p>
        </p:txBody>
      </p:sp>
      <p:sp>
        <p:nvSpPr>
          <p:cNvPr id="6" name="Segnaposto piè di pagina 5">
            <a:extLst>
              <a:ext uri="{FF2B5EF4-FFF2-40B4-BE49-F238E27FC236}">
                <a16:creationId xmlns:a16="http://schemas.microsoft.com/office/drawing/2014/main" id="{3DEBF92F-95B4-DD80-3634-BCF98BA8A8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67764F8-E01C-B574-C037-2BF9826E07F8}"/>
              </a:ext>
            </a:extLst>
          </p:cNvPr>
          <p:cNvSpPr>
            <a:spLocks noGrp="1"/>
          </p:cNvSpPr>
          <p:nvPr>
            <p:ph type="sldNum" sz="quarter" idx="12"/>
          </p:nvPr>
        </p:nvSpPr>
        <p:spPr/>
        <p:txBody>
          <a:bodyPr/>
          <a:lstStyle/>
          <a:p>
            <a:fld id="{7995F53E-2606-421F-BB64-A62882D1B4D8}" type="slidenum">
              <a:rPr lang="it-IT" smtClean="0"/>
              <a:t>‹N›</a:t>
            </a:fld>
            <a:endParaRPr lang="it-IT"/>
          </a:p>
        </p:txBody>
      </p:sp>
    </p:spTree>
    <p:extLst>
      <p:ext uri="{BB962C8B-B14F-4D97-AF65-F5344CB8AC3E}">
        <p14:creationId xmlns:p14="http://schemas.microsoft.com/office/powerpoint/2010/main" val="3703252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1AB93-637D-9509-6A5B-82A6FE8ACC5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6F7B89C0-2F00-3B18-AB55-321316D270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CB9C28D-E6D2-00A4-72B5-45E2D72CB01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C236E05-91FD-53BF-7699-7495F17541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D18F3B4-9265-7159-5485-DF06D6DF8BD8}"/>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A79BD7B0-1E13-A7B3-6A33-6F5E3EDAA50D}"/>
              </a:ext>
            </a:extLst>
          </p:cNvPr>
          <p:cNvSpPr>
            <a:spLocks noGrp="1"/>
          </p:cNvSpPr>
          <p:nvPr>
            <p:ph type="dt" sz="half" idx="10"/>
          </p:nvPr>
        </p:nvSpPr>
        <p:spPr/>
        <p:txBody>
          <a:bodyPr/>
          <a:lstStyle/>
          <a:p>
            <a:fld id="{19CA548E-3524-4D06-A834-611F9C9A307E}" type="datetimeFigureOut">
              <a:rPr lang="it-IT" smtClean="0"/>
              <a:t>07/05/2025</a:t>
            </a:fld>
            <a:endParaRPr lang="it-IT"/>
          </a:p>
        </p:txBody>
      </p:sp>
      <p:sp>
        <p:nvSpPr>
          <p:cNvPr id="8" name="Segnaposto piè di pagina 7">
            <a:extLst>
              <a:ext uri="{FF2B5EF4-FFF2-40B4-BE49-F238E27FC236}">
                <a16:creationId xmlns:a16="http://schemas.microsoft.com/office/drawing/2014/main" id="{3495D623-9D5F-BE46-301E-DCD7A10FB01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F75DFAA3-BA33-89C1-222B-5B5E1A069708}"/>
              </a:ext>
            </a:extLst>
          </p:cNvPr>
          <p:cNvSpPr>
            <a:spLocks noGrp="1"/>
          </p:cNvSpPr>
          <p:nvPr>
            <p:ph type="sldNum" sz="quarter" idx="12"/>
          </p:nvPr>
        </p:nvSpPr>
        <p:spPr/>
        <p:txBody>
          <a:bodyPr/>
          <a:lstStyle/>
          <a:p>
            <a:fld id="{7995F53E-2606-421F-BB64-A62882D1B4D8}" type="slidenum">
              <a:rPr lang="it-IT" smtClean="0"/>
              <a:t>‹N›</a:t>
            </a:fld>
            <a:endParaRPr lang="it-IT"/>
          </a:p>
        </p:txBody>
      </p:sp>
    </p:spTree>
    <p:extLst>
      <p:ext uri="{BB962C8B-B14F-4D97-AF65-F5344CB8AC3E}">
        <p14:creationId xmlns:p14="http://schemas.microsoft.com/office/powerpoint/2010/main" val="43818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AD375B4-C6E6-01CB-50AB-DC8C39B6051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A893253-9952-727D-6DED-F9D5D503D92E}"/>
              </a:ext>
            </a:extLst>
          </p:cNvPr>
          <p:cNvSpPr>
            <a:spLocks noGrp="1"/>
          </p:cNvSpPr>
          <p:nvPr>
            <p:ph type="dt" sz="half" idx="10"/>
          </p:nvPr>
        </p:nvSpPr>
        <p:spPr/>
        <p:txBody>
          <a:bodyPr/>
          <a:lstStyle/>
          <a:p>
            <a:fld id="{19CA548E-3524-4D06-A834-611F9C9A307E}" type="datetimeFigureOut">
              <a:rPr lang="it-IT" smtClean="0"/>
              <a:t>07/05/2025</a:t>
            </a:fld>
            <a:endParaRPr lang="it-IT"/>
          </a:p>
        </p:txBody>
      </p:sp>
      <p:sp>
        <p:nvSpPr>
          <p:cNvPr id="4" name="Segnaposto piè di pagina 3">
            <a:extLst>
              <a:ext uri="{FF2B5EF4-FFF2-40B4-BE49-F238E27FC236}">
                <a16:creationId xmlns:a16="http://schemas.microsoft.com/office/drawing/2014/main" id="{9C984F0C-6B14-0837-2198-DF0C033CC9A5}"/>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65BD0E7-76A9-DA0E-02D9-5530496A78C2}"/>
              </a:ext>
            </a:extLst>
          </p:cNvPr>
          <p:cNvSpPr>
            <a:spLocks noGrp="1"/>
          </p:cNvSpPr>
          <p:nvPr>
            <p:ph type="sldNum" sz="quarter" idx="12"/>
          </p:nvPr>
        </p:nvSpPr>
        <p:spPr/>
        <p:txBody>
          <a:bodyPr/>
          <a:lstStyle/>
          <a:p>
            <a:fld id="{7995F53E-2606-421F-BB64-A62882D1B4D8}" type="slidenum">
              <a:rPr lang="it-IT" smtClean="0"/>
              <a:t>‹N›</a:t>
            </a:fld>
            <a:endParaRPr lang="it-IT"/>
          </a:p>
        </p:txBody>
      </p:sp>
    </p:spTree>
    <p:extLst>
      <p:ext uri="{BB962C8B-B14F-4D97-AF65-F5344CB8AC3E}">
        <p14:creationId xmlns:p14="http://schemas.microsoft.com/office/powerpoint/2010/main" val="1907812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5F59643-106A-D8A1-7EEB-45E26B08814D}"/>
              </a:ext>
            </a:extLst>
          </p:cNvPr>
          <p:cNvSpPr>
            <a:spLocks noGrp="1"/>
          </p:cNvSpPr>
          <p:nvPr>
            <p:ph type="dt" sz="half" idx="10"/>
          </p:nvPr>
        </p:nvSpPr>
        <p:spPr/>
        <p:txBody>
          <a:bodyPr/>
          <a:lstStyle/>
          <a:p>
            <a:fld id="{19CA548E-3524-4D06-A834-611F9C9A307E}" type="datetimeFigureOut">
              <a:rPr lang="it-IT" smtClean="0"/>
              <a:t>07/05/2025</a:t>
            </a:fld>
            <a:endParaRPr lang="it-IT"/>
          </a:p>
        </p:txBody>
      </p:sp>
      <p:sp>
        <p:nvSpPr>
          <p:cNvPr id="3" name="Segnaposto piè di pagina 2">
            <a:extLst>
              <a:ext uri="{FF2B5EF4-FFF2-40B4-BE49-F238E27FC236}">
                <a16:creationId xmlns:a16="http://schemas.microsoft.com/office/drawing/2014/main" id="{9936FAFC-A892-A9B8-96D9-76D56B7177B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437396A-78EB-4B57-2D40-8976CDB4E8BF}"/>
              </a:ext>
            </a:extLst>
          </p:cNvPr>
          <p:cNvSpPr>
            <a:spLocks noGrp="1"/>
          </p:cNvSpPr>
          <p:nvPr>
            <p:ph type="sldNum" sz="quarter" idx="12"/>
          </p:nvPr>
        </p:nvSpPr>
        <p:spPr/>
        <p:txBody>
          <a:bodyPr/>
          <a:lstStyle/>
          <a:p>
            <a:fld id="{7995F53E-2606-421F-BB64-A62882D1B4D8}" type="slidenum">
              <a:rPr lang="it-IT" smtClean="0"/>
              <a:t>‹N›</a:t>
            </a:fld>
            <a:endParaRPr lang="it-IT"/>
          </a:p>
        </p:txBody>
      </p:sp>
    </p:spTree>
    <p:extLst>
      <p:ext uri="{BB962C8B-B14F-4D97-AF65-F5344CB8AC3E}">
        <p14:creationId xmlns:p14="http://schemas.microsoft.com/office/powerpoint/2010/main" val="59342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452874-0E3C-1AE7-7A62-8DEEE54E38D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E057C00-81A5-F78D-2167-0A488A44AB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8324105-FBF7-3213-A1BA-5B5B322B6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3925A71-69C5-D222-CF8B-90F23811D36F}"/>
              </a:ext>
            </a:extLst>
          </p:cNvPr>
          <p:cNvSpPr>
            <a:spLocks noGrp="1"/>
          </p:cNvSpPr>
          <p:nvPr>
            <p:ph type="dt" sz="half" idx="10"/>
          </p:nvPr>
        </p:nvSpPr>
        <p:spPr/>
        <p:txBody>
          <a:bodyPr/>
          <a:lstStyle/>
          <a:p>
            <a:fld id="{19CA548E-3524-4D06-A834-611F9C9A307E}" type="datetimeFigureOut">
              <a:rPr lang="it-IT" smtClean="0"/>
              <a:t>07/05/2025</a:t>
            </a:fld>
            <a:endParaRPr lang="it-IT"/>
          </a:p>
        </p:txBody>
      </p:sp>
      <p:sp>
        <p:nvSpPr>
          <p:cNvPr id="6" name="Segnaposto piè di pagina 5">
            <a:extLst>
              <a:ext uri="{FF2B5EF4-FFF2-40B4-BE49-F238E27FC236}">
                <a16:creationId xmlns:a16="http://schemas.microsoft.com/office/drawing/2014/main" id="{80AF7DFC-2090-F143-5272-9AC2A95FB4F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3F907A12-35BC-E5C8-5932-6594A86FC230}"/>
              </a:ext>
            </a:extLst>
          </p:cNvPr>
          <p:cNvSpPr>
            <a:spLocks noGrp="1"/>
          </p:cNvSpPr>
          <p:nvPr>
            <p:ph type="sldNum" sz="quarter" idx="12"/>
          </p:nvPr>
        </p:nvSpPr>
        <p:spPr/>
        <p:txBody>
          <a:bodyPr/>
          <a:lstStyle/>
          <a:p>
            <a:fld id="{7995F53E-2606-421F-BB64-A62882D1B4D8}" type="slidenum">
              <a:rPr lang="it-IT" smtClean="0"/>
              <a:t>‹N›</a:t>
            </a:fld>
            <a:endParaRPr lang="it-IT"/>
          </a:p>
        </p:txBody>
      </p:sp>
    </p:spTree>
    <p:extLst>
      <p:ext uri="{BB962C8B-B14F-4D97-AF65-F5344CB8AC3E}">
        <p14:creationId xmlns:p14="http://schemas.microsoft.com/office/powerpoint/2010/main" val="2271254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0D96217-B50E-391B-7AF9-0ADB6DC9602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ED8FBBF-47DF-BB86-923F-4F10BA7DE0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2F8257D0-5B81-2347-8740-EB987967D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6EB246B-B1AF-B6DD-C63B-DF059A9E7142}"/>
              </a:ext>
            </a:extLst>
          </p:cNvPr>
          <p:cNvSpPr>
            <a:spLocks noGrp="1"/>
          </p:cNvSpPr>
          <p:nvPr>
            <p:ph type="dt" sz="half" idx="10"/>
          </p:nvPr>
        </p:nvSpPr>
        <p:spPr/>
        <p:txBody>
          <a:bodyPr/>
          <a:lstStyle/>
          <a:p>
            <a:fld id="{19CA548E-3524-4D06-A834-611F9C9A307E}" type="datetimeFigureOut">
              <a:rPr lang="it-IT" smtClean="0"/>
              <a:t>07/05/2025</a:t>
            </a:fld>
            <a:endParaRPr lang="it-IT"/>
          </a:p>
        </p:txBody>
      </p:sp>
      <p:sp>
        <p:nvSpPr>
          <p:cNvPr id="6" name="Segnaposto piè di pagina 5">
            <a:extLst>
              <a:ext uri="{FF2B5EF4-FFF2-40B4-BE49-F238E27FC236}">
                <a16:creationId xmlns:a16="http://schemas.microsoft.com/office/drawing/2014/main" id="{456C2192-DDC5-B38E-25D2-4A32E73E132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E097A52-23F2-DE53-8D46-CB394C651288}"/>
              </a:ext>
            </a:extLst>
          </p:cNvPr>
          <p:cNvSpPr>
            <a:spLocks noGrp="1"/>
          </p:cNvSpPr>
          <p:nvPr>
            <p:ph type="sldNum" sz="quarter" idx="12"/>
          </p:nvPr>
        </p:nvSpPr>
        <p:spPr/>
        <p:txBody>
          <a:bodyPr/>
          <a:lstStyle/>
          <a:p>
            <a:fld id="{7995F53E-2606-421F-BB64-A62882D1B4D8}" type="slidenum">
              <a:rPr lang="it-IT" smtClean="0"/>
              <a:t>‹N›</a:t>
            </a:fld>
            <a:endParaRPr lang="it-IT"/>
          </a:p>
        </p:txBody>
      </p:sp>
    </p:spTree>
    <p:extLst>
      <p:ext uri="{BB962C8B-B14F-4D97-AF65-F5344CB8AC3E}">
        <p14:creationId xmlns:p14="http://schemas.microsoft.com/office/powerpoint/2010/main" val="84903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D7B4D8D5-E9B4-B92C-07EE-4439F29C8E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5C630A7-0E04-77B1-F01C-2AC1C6E057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FDAF87A-4482-798B-6511-8F8C7664C5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A548E-3524-4D06-A834-611F9C9A307E}" type="datetimeFigureOut">
              <a:rPr lang="it-IT" smtClean="0"/>
              <a:t>07/05/2025</a:t>
            </a:fld>
            <a:endParaRPr lang="it-IT"/>
          </a:p>
        </p:txBody>
      </p:sp>
      <p:sp>
        <p:nvSpPr>
          <p:cNvPr id="5" name="Segnaposto piè di pagina 4">
            <a:extLst>
              <a:ext uri="{FF2B5EF4-FFF2-40B4-BE49-F238E27FC236}">
                <a16:creationId xmlns:a16="http://schemas.microsoft.com/office/drawing/2014/main" id="{5C6AA7B6-1BA7-B13D-7D9F-745D9A3DAE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3244BB54-DB0C-6EAA-605F-B523A1D36A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5F53E-2606-421F-BB64-A62882D1B4D8}" type="slidenum">
              <a:rPr lang="it-IT" smtClean="0"/>
              <a:t>‹N›</a:t>
            </a:fld>
            <a:endParaRPr lang="it-IT"/>
          </a:p>
        </p:txBody>
      </p:sp>
    </p:spTree>
    <p:extLst>
      <p:ext uri="{BB962C8B-B14F-4D97-AF65-F5344CB8AC3E}">
        <p14:creationId xmlns:p14="http://schemas.microsoft.com/office/powerpoint/2010/main" val="740369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5850012" y="588457"/>
            <a:ext cx="4526280" cy="3227514"/>
          </a:xfrm>
        </p:spPr>
        <p:txBody>
          <a:bodyPr>
            <a:normAutofit/>
          </a:bodyPr>
          <a:lstStyle/>
          <a:p>
            <a:r>
              <a:rPr lang="it-IT" sz="4400" b="1" i="0" dirty="0">
                <a:solidFill>
                  <a:srgbClr val="222222"/>
                </a:solidFill>
                <a:effectLst/>
                <a:latin typeface="Arial" panose="020B0604020202020204" pitchFamily="34" charset="0"/>
              </a:rPr>
              <a:t>ENDOSCOPIC BARIATRIC SURGERY</a:t>
            </a:r>
            <a:endParaRPr lang="it-IT" sz="4400" dirty="0"/>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5952806" y="4655786"/>
            <a:ext cx="5457259" cy="1279652"/>
          </a:xfrm>
        </p:spPr>
        <p:txBody>
          <a:bodyPr>
            <a:normAutofit fontScale="77500" lnSpcReduction="20000"/>
          </a:bodyPr>
          <a:lstStyle/>
          <a:p>
            <a:r>
              <a:rPr lang="it-IT" sz="3400" b="1" dirty="0">
                <a:solidFill>
                  <a:srgbClr val="00ACB6"/>
                </a:solidFill>
              </a:rPr>
              <a:t>Maria valeria matteo, md, </a:t>
            </a:r>
            <a:r>
              <a:rPr lang="it-IT" sz="3400" b="1" dirty="0" err="1">
                <a:solidFill>
                  <a:srgbClr val="00ACB6"/>
                </a:solidFill>
              </a:rPr>
              <a:t>phd</a:t>
            </a:r>
            <a:endParaRPr lang="it-IT" sz="3400" b="1" dirty="0">
              <a:solidFill>
                <a:srgbClr val="00ACB6"/>
              </a:solidFill>
            </a:endParaRPr>
          </a:p>
          <a:p>
            <a:r>
              <a:rPr lang="it-IT" sz="2800" b="1" dirty="0">
                <a:solidFill>
                  <a:srgbClr val="00ACB6"/>
                </a:solidFill>
              </a:rPr>
              <a:t>Fondazione policlinico universitario a. gemelli </a:t>
            </a:r>
            <a:r>
              <a:rPr lang="it-IT" sz="2800" b="1" dirty="0" err="1">
                <a:solidFill>
                  <a:srgbClr val="00ACB6"/>
                </a:solidFill>
              </a:rPr>
              <a:t>irccs</a:t>
            </a:r>
            <a:endParaRPr lang="it-IT" sz="2800" b="1" dirty="0">
              <a:solidFill>
                <a:srgbClr val="00ACB6"/>
              </a:solidFill>
            </a:endParaRP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3CD9C037-6400-56A0-7535-B19F54A627BC}"/>
              </a:ext>
            </a:extLst>
          </p:cNvPr>
          <p:cNvSpPr txBox="1"/>
          <p:nvPr/>
        </p:nvSpPr>
        <p:spPr>
          <a:xfrm>
            <a:off x="830580" y="1347144"/>
            <a:ext cx="10530840" cy="3970318"/>
          </a:xfrm>
          <a:prstGeom prst="rect">
            <a:avLst/>
          </a:prstGeom>
          <a:noFill/>
        </p:spPr>
        <p:txBody>
          <a:bodyPr wrap="square">
            <a:spAutoFit/>
          </a:bodyPr>
          <a:lstStyle/>
          <a:p>
            <a:pPr marL="342900" indent="-342900" algn="just">
              <a:buFont typeface="Wingdings" panose="05000000000000000000" pitchFamily="2" charset="2"/>
              <a:buChar char="Ø"/>
            </a:pPr>
            <a:r>
              <a:rPr lang="en-US" sz="2800" b="0" i="0" u="none" strike="noStrike" baseline="0" dirty="0">
                <a:solidFill>
                  <a:srgbClr val="000000"/>
                </a:solidFill>
                <a:latin typeface="Minion Pro"/>
              </a:rPr>
              <a:t>Class I or II obesity who fail conservative weight loss methods</a:t>
            </a:r>
          </a:p>
          <a:p>
            <a:pPr marL="342900" indent="-342900" algn="just">
              <a:buFont typeface="Wingdings" panose="05000000000000000000" pitchFamily="2" charset="2"/>
              <a:buChar char="Ø"/>
            </a:pPr>
            <a:endParaRPr lang="en-US" sz="2800" dirty="0">
              <a:solidFill>
                <a:srgbClr val="000000"/>
              </a:solidFill>
              <a:latin typeface="Minion Pro"/>
            </a:endParaRPr>
          </a:p>
          <a:p>
            <a:pPr marL="342900" indent="-342900" algn="just">
              <a:buFont typeface="Wingdings" panose="05000000000000000000" pitchFamily="2" charset="2"/>
              <a:buChar char="Ø"/>
            </a:pPr>
            <a:r>
              <a:rPr lang="en-US" sz="2800" b="0" i="0" u="none" strike="noStrike" baseline="0" dirty="0">
                <a:solidFill>
                  <a:srgbClr val="000000"/>
                </a:solidFill>
                <a:latin typeface="Minion Pro"/>
              </a:rPr>
              <a:t>Adolescents with class II obesity</a:t>
            </a:r>
            <a:r>
              <a:rPr lang="en-US" sz="2800" dirty="0">
                <a:solidFill>
                  <a:srgbClr val="000000"/>
                </a:solidFill>
                <a:latin typeface="Minion Pro"/>
              </a:rPr>
              <a:t> </a:t>
            </a:r>
            <a:r>
              <a:rPr lang="en-US" sz="2800" b="0" i="0" u="none" strike="noStrike" baseline="0" dirty="0">
                <a:solidFill>
                  <a:srgbClr val="000000"/>
                </a:solidFill>
                <a:latin typeface="Minion Pro"/>
              </a:rPr>
              <a:t>who fail conservative weight loss methods</a:t>
            </a:r>
          </a:p>
          <a:p>
            <a:pPr algn="just"/>
            <a:endParaRPr lang="en-US" sz="2800" dirty="0">
              <a:solidFill>
                <a:srgbClr val="000000"/>
              </a:solidFill>
              <a:latin typeface="Minion Pro"/>
            </a:endParaRPr>
          </a:p>
          <a:p>
            <a:pPr marL="342900" indent="-342900" algn="just">
              <a:buFont typeface="Wingdings" panose="05000000000000000000" pitchFamily="2" charset="2"/>
              <a:buChar char="Ø"/>
            </a:pPr>
            <a:r>
              <a:rPr lang="en-US" sz="2800" b="0" i="0" u="none" strike="noStrike" baseline="0" dirty="0">
                <a:solidFill>
                  <a:srgbClr val="000000"/>
                </a:solidFill>
                <a:latin typeface="Minion Pro"/>
              </a:rPr>
              <a:t>Therapeutic opportunity in patients with class III obesity who refuse surgery as well as poor surgical candidates, such as patients with surgically impenetrable abdomen due to previous surgery, and in patients with BMI ≥50 kg/m</a:t>
            </a:r>
            <a:r>
              <a:rPr lang="en-US" sz="2800" dirty="0">
                <a:solidFill>
                  <a:srgbClr val="000000"/>
                </a:solidFill>
                <a:latin typeface="Minion Pro"/>
                <a:ea typeface="Calibri" panose="020F0502020204030204" pitchFamily="34" charset="0"/>
                <a:cs typeface="Calibri" panose="020F0502020204030204" pitchFamily="34" charset="0"/>
              </a:rPr>
              <a:t>²</a:t>
            </a:r>
            <a:r>
              <a:rPr lang="en-US" sz="2800" b="0" i="0" u="none" strike="noStrike" baseline="0" dirty="0">
                <a:solidFill>
                  <a:srgbClr val="000000"/>
                </a:solidFill>
                <a:latin typeface="Minion Pro"/>
              </a:rPr>
              <a:t> as bridge-to-surgery.</a:t>
            </a:r>
            <a:endParaRPr lang="it-IT" sz="2800" dirty="0"/>
          </a:p>
        </p:txBody>
      </p:sp>
      <p:sp>
        <p:nvSpPr>
          <p:cNvPr id="4" name="CasellaDiTesto 4">
            <a:extLst>
              <a:ext uri="{FF2B5EF4-FFF2-40B4-BE49-F238E27FC236}">
                <a16:creationId xmlns:a16="http://schemas.microsoft.com/office/drawing/2014/main" id="{07244416-5401-7205-33BA-6E1F51FF49A2}"/>
              </a:ext>
            </a:extLst>
          </p:cNvPr>
          <p:cNvSpPr txBox="1"/>
          <p:nvPr/>
        </p:nvSpPr>
        <p:spPr>
          <a:xfrm>
            <a:off x="4453703" y="197933"/>
            <a:ext cx="4549698"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b="1" dirty="0"/>
              <a:t>EGR: </a:t>
            </a:r>
            <a:r>
              <a:rPr lang="it-IT" sz="2800" b="1" dirty="0" err="1"/>
              <a:t>Indications</a:t>
            </a:r>
            <a:endParaRPr lang="it-IT" sz="2800" b="1" dirty="0"/>
          </a:p>
        </p:txBody>
      </p:sp>
      <p:sp>
        <p:nvSpPr>
          <p:cNvPr id="6" name="CasellaDiTesto 5">
            <a:extLst>
              <a:ext uri="{FF2B5EF4-FFF2-40B4-BE49-F238E27FC236}">
                <a16:creationId xmlns:a16="http://schemas.microsoft.com/office/drawing/2014/main" id="{9797CFDA-D3D3-26A0-C598-D665C992F95E}"/>
              </a:ext>
            </a:extLst>
          </p:cNvPr>
          <p:cNvSpPr txBox="1"/>
          <p:nvPr/>
        </p:nvSpPr>
        <p:spPr>
          <a:xfrm>
            <a:off x="10408920" y="6333776"/>
            <a:ext cx="6096000" cy="369332"/>
          </a:xfrm>
          <a:prstGeom prst="rect">
            <a:avLst/>
          </a:prstGeom>
          <a:noFill/>
        </p:spPr>
        <p:txBody>
          <a:bodyPr wrap="square">
            <a:spAutoFit/>
          </a:bodyPr>
          <a:lstStyle/>
          <a:p>
            <a:r>
              <a:rPr lang="en-US" sz="1800" b="0" i="0" u="none" strike="noStrike" baseline="0" dirty="0">
                <a:solidFill>
                  <a:srgbClr val="000000"/>
                </a:solidFill>
                <a:latin typeface="Minion Pro"/>
              </a:rPr>
              <a:t>IFSO Guidelines</a:t>
            </a:r>
          </a:p>
        </p:txBody>
      </p:sp>
    </p:spTree>
    <p:extLst>
      <p:ext uri="{BB962C8B-B14F-4D97-AF65-F5344CB8AC3E}">
        <p14:creationId xmlns:p14="http://schemas.microsoft.com/office/powerpoint/2010/main" val="405891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sellaDiTesto 4">
            <a:extLst>
              <a:ext uri="{FF2B5EF4-FFF2-40B4-BE49-F238E27FC236}">
                <a16:creationId xmlns:a16="http://schemas.microsoft.com/office/drawing/2014/main" id="{116B1AB6-BF31-8B9C-6EDF-CCF21B0D9E8C}"/>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spcBef>
                <a:spcPct val="0"/>
              </a:spcBef>
              <a:spcAft>
                <a:spcPts val="600"/>
              </a:spcAft>
            </a:pPr>
            <a:r>
              <a:rPr lang="en-US" sz="3600" b="1" kern="1200" dirty="0">
                <a:solidFill>
                  <a:srgbClr val="FFFFFF"/>
                </a:solidFill>
                <a:ea typeface="+mj-ea"/>
                <a:cs typeface="+mj-cs"/>
              </a:rPr>
              <a:t>EGR Vs IGB</a:t>
            </a:r>
          </a:p>
        </p:txBody>
      </p:sp>
      <p:pic>
        <p:nvPicPr>
          <p:cNvPr id="5" name="Immagine 4">
            <a:extLst>
              <a:ext uri="{FF2B5EF4-FFF2-40B4-BE49-F238E27FC236}">
                <a16:creationId xmlns:a16="http://schemas.microsoft.com/office/drawing/2014/main" id="{9B85FF5D-82CF-57FC-9597-353B5AC45A53}"/>
              </a:ext>
            </a:extLst>
          </p:cNvPr>
          <p:cNvPicPr>
            <a:picLocks noChangeAspect="1"/>
          </p:cNvPicPr>
          <p:nvPr/>
        </p:nvPicPr>
        <p:blipFill>
          <a:blip r:embed="rId3"/>
          <a:stretch>
            <a:fillRect/>
          </a:stretch>
        </p:blipFill>
        <p:spPr>
          <a:xfrm>
            <a:off x="5082492" y="643466"/>
            <a:ext cx="6170348" cy="5568739"/>
          </a:xfrm>
          <a:prstGeom prst="rect">
            <a:avLst/>
          </a:prstGeom>
        </p:spPr>
      </p:pic>
      <p:cxnSp>
        <p:nvCxnSpPr>
          <p:cNvPr id="6" name="Connettore diritto 5">
            <a:extLst>
              <a:ext uri="{FF2B5EF4-FFF2-40B4-BE49-F238E27FC236}">
                <a16:creationId xmlns:a16="http://schemas.microsoft.com/office/drawing/2014/main" id="{42590465-445F-98C3-F2BE-5DE14A0A2A32}"/>
              </a:ext>
            </a:extLst>
          </p:cNvPr>
          <p:cNvCxnSpPr>
            <a:cxnSpLocks/>
          </p:cNvCxnSpPr>
          <p:nvPr/>
        </p:nvCxnSpPr>
        <p:spPr>
          <a:xfrm>
            <a:off x="5082492" y="1967266"/>
            <a:ext cx="61703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46D9D382-BCF2-11A5-D90B-EBC7D12390B7}"/>
              </a:ext>
            </a:extLst>
          </p:cNvPr>
          <p:cNvCxnSpPr>
            <a:cxnSpLocks/>
          </p:cNvCxnSpPr>
          <p:nvPr/>
        </p:nvCxnSpPr>
        <p:spPr>
          <a:xfrm>
            <a:off x="7945760" y="1647226"/>
            <a:ext cx="330708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931FC3BE-2B33-4FA0-1304-0A9E816B2455}"/>
              </a:ext>
            </a:extLst>
          </p:cNvPr>
          <p:cNvCxnSpPr>
            <a:cxnSpLocks/>
          </p:cNvCxnSpPr>
          <p:nvPr/>
        </p:nvCxnSpPr>
        <p:spPr>
          <a:xfrm>
            <a:off x="5168900" y="1967266"/>
            <a:ext cx="5994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D2C5DE4E-6B79-7814-001F-73F973CB81C7}"/>
              </a:ext>
            </a:extLst>
          </p:cNvPr>
          <p:cNvCxnSpPr>
            <a:cxnSpLocks/>
          </p:cNvCxnSpPr>
          <p:nvPr/>
        </p:nvCxnSpPr>
        <p:spPr>
          <a:xfrm>
            <a:off x="5082492" y="2294926"/>
            <a:ext cx="131068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694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0F4772AD-D1AF-B360-C230-FA499C69E1DB}"/>
              </a:ext>
            </a:extLst>
          </p:cNvPr>
          <p:cNvPicPr>
            <a:picLocks noChangeAspect="1"/>
          </p:cNvPicPr>
          <p:nvPr/>
        </p:nvPicPr>
        <p:blipFill rotWithShape="1">
          <a:blip r:embed="rId3"/>
          <a:srcRect t="658" b="93196"/>
          <a:stretch/>
        </p:blipFill>
        <p:spPr>
          <a:xfrm>
            <a:off x="110033" y="175260"/>
            <a:ext cx="11971933" cy="647700"/>
          </a:xfrm>
          <a:prstGeom prst="rect">
            <a:avLst/>
          </a:prstGeom>
        </p:spPr>
      </p:pic>
      <p:pic>
        <p:nvPicPr>
          <p:cNvPr id="3" name="Immagine 2">
            <a:extLst>
              <a:ext uri="{FF2B5EF4-FFF2-40B4-BE49-F238E27FC236}">
                <a16:creationId xmlns:a16="http://schemas.microsoft.com/office/drawing/2014/main" id="{6513333C-B418-EE66-81C3-3949889D480C}"/>
              </a:ext>
            </a:extLst>
          </p:cNvPr>
          <p:cNvPicPr>
            <a:picLocks noChangeAspect="1"/>
          </p:cNvPicPr>
          <p:nvPr/>
        </p:nvPicPr>
        <p:blipFill rotWithShape="1">
          <a:blip r:embed="rId3"/>
          <a:srcRect t="37244" b="10623"/>
          <a:stretch/>
        </p:blipFill>
        <p:spPr>
          <a:xfrm>
            <a:off x="110033" y="1013460"/>
            <a:ext cx="11971933" cy="5494020"/>
          </a:xfrm>
          <a:prstGeom prst="rect">
            <a:avLst/>
          </a:prstGeom>
        </p:spPr>
      </p:pic>
      <p:pic>
        <p:nvPicPr>
          <p:cNvPr id="5" name="Immagine 4">
            <a:extLst>
              <a:ext uri="{FF2B5EF4-FFF2-40B4-BE49-F238E27FC236}">
                <a16:creationId xmlns:a16="http://schemas.microsoft.com/office/drawing/2014/main" id="{8D3E8F35-6441-E448-8733-F962E9875903}"/>
              </a:ext>
            </a:extLst>
          </p:cNvPr>
          <p:cNvPicPr>
            <a:picLocks noChangeAspect="1"/>
          </p:cNvPicPr>
          <p:nvPr/>
        </p:nvPicPr>
        <p:blipFill>
          <a:blip r:embed="rId4"/>
          <a:stretch>
            <a:fillRect/>
          </a:stretch>
        </p:blipFill>
        <p:spPr>
          <a:xfrm>
            <a:off x="173345" y="4345301"/>
            <a:ext cx="2433422" cy="1057280"/>
          </a:xfrm>
          <a:prstGeom prst="rect">
            <a:avLst/>
          </a:prstGeom>
        </p:spPr>
      </p:pic>
      <p:pic>
        <p:nvPicPr>
          <p:cNvPr id="7" name="Immagine 6">
            <a:extLst>
              <a:ext uri="{FF2B5EF4-FFF2-40B4-BE49-F238E27FC236}">
                <a16:creationId xmlns:a16="http://schemas.microsoft.com/office/drawing/2014/main" id="{FB62349A-14EC-05FB-76D1-76DC0A82F2C3}"/>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110033" y="2032939"/>
            <a:ext cx="1379220" cy="1147418"/>
          </a:xfrm>
          <a:prstGeom prst="rect">
            <a:avLst/>
          </a:prstGeom>
        </p:spPr>
      </p:pic>
    </p:spTree>
    <p:extLst>
      <p:ext uri="{BB962C8B-B14F-4D97-AF65-F5344CB8AC3E}">
        <p14:creationId xmlns:p14="http://schemas.microsoft.com/office/powerpoint/2010/main" val="3791935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4">
            <a:extLst>
              <a:ext uri="{FF2B5EF4-FFF2-40B4-BE49-F238E27FC236}">
                <a16:creationId xmlns:a16="http://schemas.microsoft.com/office/drawing/2014/main" id="{02022974-E3D0-BF17-7A5D-AB91D0B51AEE}"/>
              </a:ext>
            </a:extLst>
          </p:cNvPr>
          <p:cNvSpPr txBox="1"/>
          <p:nvPr/>
        </p:nvSpPr>
        <p:spPr>
          <a:xfrm>
            <a:off x="4804223" y="152213"/>
            <a:ext cx="4549698"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b="1" dirty="0" err="1"/>
              <a:t>Conclusions</a:t>
            </a:r>
            <a:endParaRPr lang="it-IT" sz="2800" b="1" dirty="0"/>
          </a:p>
        </p:txBody>
      </p:sp>
      <p:sp>
        <p:nvSpPr>
          <p:cNvPr id="3" name="CasellaDiTesto 2">
            <a:extLst>
              <a:ext uri="{FF2B5EF4-FFF2-40B4-BE49-F238E27FC236}">
                <a16:creationId xmlns:a16="http://schemas.microsoft.com/office/drawing/2014/main" id="{600D6632-C3C7-E6DC-4997-212053C86B5D}"/>
              </a:ext>
            </a:extLst>
          </p:cNvPr>
          <p:cNvSpPr txBox="1"/>
          <p:nvPr/>
        </p:nvSpPr>
        <p:spPr>
          <a:xfrm>
            <a:off x="472440" y="1066800"/>
            <a:ext cx="10546080" cy="5262979"/>
          </a:xfrm>
          <a:prstGeom prst="rect">
            <a:avLst/>
          </a:prstGeom>
          <a:noFill/>
        </p:spPr>
        <p:txBody>
          <a:bodyPr wrap="square">
            <a:spAutoFit/>
          </a:bodyPr>
          <a:lstStyle/>
          <a:p>
            <a:pPr marL="285750" indent="-285750" algn="just">
              <a:buFont typeface="Wingdings" panose="05000000000000000000" pitchFamily="2" charset="2"/>
              <a:buChar char="Ø"/>
            </a:pPr>
            <a:r>
              <a:rPr lang="en-US" sz="2400" b="0" i="0" u="none" strike="noStrike" baseline="0" dirty="0">
                <a:solidFill>
                  <a:srgbClr val="000000"/>
                </a:solidFill>
                <a:latin typeface="Minion Pro"/>
              </a:rPr>
              <a:t>Obesity is a chronic, relapsing, and multifactorial disease requiring multidisciplinary and often multimodal management. </a:t>
            </a:r>
          </a:p>
          <a:p>
            <a:pPr marL="285750" indent="-285750" algn="just">
              <a:buFont typeface="Wingdings" panose="05000000000000000000" pitchFamily="2" charset="2"/>
              <a:buChar char="Ø"/>
            </a:pPr>
            <a:endParaRPr lang="en-US" sz="2400" dirty="0">
              <a:solidFill>
                <a:srgbClr val="000000"/>
              </a:solidFill>
              <a:latin typeface="Minion Pro"/>
            </a:endParaRPr>
          </a:p>
          <a:p>
            <a:pPr marL="285750" indent="-285750" algn="just">
              <a:buFont typeface="Wingdings" panose="05000000000000000000" pitchFamily="2" charset="2"/>
              <a:buChar char="Ø"/>
            </a:pPr>
            <a:r>
              <a:rPr lang="en-US" sz="2400" b="0" i="0" u="none" strike="noStrike" baseline="0" dirty="0">
                <a:solidFill>
                  <a:srgbClr val="000000"/>
                </a:solidFill>
                <a:latin typeface="Minion Pro"/>
              </a:rPr>
              <a:t>Bariatric endoscopy has gained popularity in recent years as an effective, minimally invasive, and accessible interventional approach. </a:t>
            </a:r>
          </a:p>
          <a:p>
            <a:pPr marL="285750" indent="-285750" algn="just">
              <a:buFont typeface="Wingdings" panose="05000000000000000000" pitchFamily="2" charset="2"/>
              <a:buChar char="Ø"/>
            </a:pPr>
            <a:endParaRPr lang="en-US" sz="2400" dirty="0">
              <a:solidFill>
                <a:srgbClr val="000000"/>
              </a:solidFill>
              <a:latin typeface="Minion Pro"/>
            </a:endParaRPr>
          </a:p>
          <a:p>
            <a:pPr marL="285750" indent="-285750" algn="just">
              <a:buFont typeface="Wingdings" panose="05000000000000000000" pitchFamily="2" charset="2"/>
              <a:buChar char="Ø"/>
            </a:pPr>
            <a:r>
              <a:rPr lang="en-US" sz="2400" b="0" i="0" u="none" strike="noStrike" baseline="0" dirty="0">
                <a:solidFill>
                  <a:srgbClr val="000000"/>
                </a:solidFill>
                <a:latin typeface="Minion Pro"/>
              </a:rPr>
              <a:t>Restrictive techniques are widely used in clinical practice in Western countries. However, data on long-term outcomes and predictors of success/failure remain limited, and further studies are needed. </a:t>
            </a:r>
          </a:p>
          <a:p>
            <a:pPr marL="285750" indent="-285750" algn="just">
              <a:buFont typeface="Wingdings" panose="05000000000000000000" pitchFamily="2" charset="2"/>
              <a:buChar char="Ø"/>
            </a:pPr>
            <a:endParaRPr lang="en-US" sz="2400" b="0" i="0" u="none" strike="noStrike" baseline="0" dirty="0">
              <a:solidFill>
                <a:srgbClr val="000000"/>
              </a:solidFill>
              <a:latin typeface="Minion Pro"/>
            </a:endParaRPr>
          </a:p>
          <a:p>
            <a:pPr marL="285750" indent="-285750" algn="just">
              <a:buFont typeface="Wingdings" panose="05000000000000000000" pitchFamily="2" charset="2"/>
              <a:buChar char="Ø"/>
            </a:pPr>
            <a:r>
              <a:rPr lang="en-US" sz="2400" b="0" i="0" u="none" strike="noStrike" baseline="0" dirty="0">
                <a:solidFill>
                  <a:srgbClr val="000000"/>
                </a:solidFill>
                <a:latin typeface="Minion Pro"/>
              </a:rPr>
              <a:t>Despite the promising results and fascinating nature of the available small intestine-targeted endoscopic bariatric and metabolic therapies, these should be further investigated and understood before being used outside the setting of clinical trials. </a:t>
            </a:r>
            <a:endParaRPr lang="it-IT" sz="2400" dirty="0"/>
          </a:p>
        </p:txBody>
      </p:sp>
    </p:spTree>
    <p:extLst>
      <p:ext uri="{BB962C8B-B14F-4D97-AF65-F5344CB8AC3E}">
        <p14:creationId xmlns:p14="http://schemas.microsoft.com/office/powerpoint/2010/main" val="104478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p:txBody>
          <a:bodyPr/>
          <a:lstStyle/>
          <a:p>
            <a:r>
              <a:rPr lang="it-IT" dirty="0"/>
              <a:t>Grazie</a:t>
            </a: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D9628138-B093-4696-99B8-EF036FF72DBF}"/>
              </a:ext>
            </a:extLst>
          </p:cNvPr>
          <p:cNvPicPr>
            <a:picLocks noChangeAspect="1"/>
          </p:cNvPicPr>
          <p:nvPr/>
        </p:nvPicPr>
        <p:blipFill>
          <a:blip r:embed="rId2"/>
          <a:stretch>
            <a:fillRect/>
          </a:stretch>
        </p:blipFill>
        <p:spPr>
          <a:xfrm>
            <a:off x="390956" y="284813"/>
            <a:ext cx="11704229" cy="5456420"/>
          </a:xfrm>
          <a:prstGeom prst="rect">
            <a:avLst/>
          </a:prstGeom>
        </p:spPr>
      </p:pic>
    </p:spTree>
    <p:extLst>
      <p:ext uri="{BB962C8B-B14F-4D97-AF65-F5344CB8AC3E}">
        <p14:creationId xmlns:p14="http://schemas.microsoft.com/office/powerpoint/2010/main" val="311549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1">
            <a:extLst>
              <a:ext uri="{FF2B5EF4-FFF2-40B4-BE49-F238E27FC236}">
                <a16:creationId xmlns:a16="http://schemas.microsoft.com/office/drawing/2014/main" id="{A4A11850-E70A-7AD5-3A03-D088450195D2}"/>
              </a:ext>
            </a:extLst>
          </p:cNvPr>
          <p:cNvSpPr txBox="1"/>
          <p:nvPr/>
        </p:nvSpPr>
        <p:spPr>
          <a:xfrm>
            <a:off x="136756" y="152666"/>
            <a:ext cx="4705687" cy="460458"/>
          </a:xfrm>
          <a:prstGeom prst="rect">
            <a:avLst/>
          </a:prstGeom>
          <a:noFill/>
        </p:spPr>
        <p:txBody>
          <a:bodyPr wrap="square" rtlCol="0">
            <a:spAutoFit/>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INTRAGASTRIC BALLOONS</a:t>
            </a:r>
            <a:endParaRPr lang="it-IT" sz="2400" b="1" dirty="0"/>
          </a:p>
        </p:txBody>
      </p:sp>
      <p:sp>
        <p:nvSpPr>
          <p:cNvPr id="5" name="CasellaDiTesto 2">
            <a:extLst>
              <a:ext uri="{FF2B5EF4-FFF2-40B4-BE49-F238E27FC236}">
                <a16:creationId xmlns:a16="http://schemas.microsoft.com/office/drawing/2014/main" id="{7C78AB8F-AD0A-1EEA-5026-8EC51858D7CC}"/>
              </a:ext>
            </a:extLst>
          </p:cNvPr>
          <p:cNvSpPr txBox="1"/>
          <p:nvPr/>
        </p:nvSpPr>
        <p:spPr>
          <a:xfrm>
            <a:off x="296317" y="583953"/>
            <a:ext cx="11804621" cy="1159075"/>
          </a:xfrm>
          <a:prstGeom prst="rect">
            <a:avLst/>
          </a:prstGeom>
          <a:noFill/>
        </p:spPr>
        <p:txBody>
          <a:bodyPr wrap="square" rtlCol="0">
            <a:spAutoFit/>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Ø"/>
            </a:pPr>
            <a:r>
              <a:rPr lang="en-US" sz="1600" dirty="0"/>
              <a:t>First described in 1982</a:t>
            </a:r>
          </a:p>
          <a:p>
            <a:pPr marL="285750" indent="-285750">
              <a:lnSpc>
                <a:spcPct val="150000"/>
              </a:lnSpc>
              <a:buFont typeface="Wingdings" panose="05000000000000000000" pitchFamily="2" charset="2"/>
              <a:buChar char="Ø"/>
            </a:pPr>
            <a:r>
              <a:rPr lang="en-US" sz="1600" dirty="0"/>
              <a:t>Mechanism: </a:t>
            </a:r>
            <a:r>
              <a:rPr lang="en-US" sz="1600" b="0" i="0" u="none" strike="noStrike" baseline="0" dirty="0">
                <a:solidFill>
                  <a:srgbClr val="000000"/>
                </a:solidFill>
                <a:latin typeface="Minion Pro"/>
              </a:rPr>
              <a:t>satiety induced by reducing the gastric volume, similar to an artificial bezoar, and by modifying stomach emptying</a:t>
            </a:r>
            <a:endParaRPr lang="en-US" sz="1600" b="0" i="0" u="none" strike="noStrike" baseline="0" dirty="0">
              <a:solidFill>
                <a:srgbClr val="4951B5"/>
              </a:solidFill>
              <a:latin typeface="Minion Pro"/>
            </a:endParaRPr>
          </a:p>
          <a:p>
            <a:pPr marL="285750" indent="-285750">
              <a:lnSpc>
                <a:spcPct val="150000"/>
              </a:lnSpc>
              <a:buFont typeface="Wingdings" panose="05000000000000000000" pitchFamily="2" charset="2"/>
              <a:buChar char="Ø"/>
            </a:pPr>
            <a:r>
              <a:rPr lang="en-US" sz="1600" b="0" i="0" u="none" strike="noStrike" baseline="0" dirty="0">
                <a:solidFill>
                  <a:srgbClr val="000000"/>
                </a:solidFill>
                <a:latin typeface="Minion Pro"/>
              </a:rPr>
              <a:t>IGB placement is temporary (4-12 </a:t>
            </a:r>
            <a:r>
              <a:rPr lang="en-US" sz="1600" b="0" i="0" u="none" strike="noStrike" baseline="0" dirty="0" err="1">
                <a:solidFill>
                  <a:srgbClr val="000000"/>
                </a:solidFill>
                <a:latin typeface="Minion Pro"/>
              </a:rPr>
              <a:t>mo</a:t>
            </a:r>
            <a:r>
              <a:rPr lang="en-US" sz="1600" b="0" i="0" u="none" strike="noStrike" baseline="0" dirty="0">
                <a:solidFill>
                  <a:srgbClr val="000000"/>
                </a:solidFill>
                <a:latin typeface="Minion Pro"/>
              </a:rPr>
              <a:t>), no permanent anatomical changes</a:t>
            </a:r>
            <a:endParaRPr lang="it-IT" sz="1600" dirty="0"/>
          </a:p>
        </p:txBody>
      </p:sp>
      <p:pic>
        <p:nvPicPr>
          <p:cNvPr id="6" name="Immagine 5">
            <a:extLst>
              <a:ext uri="{FF2B5EF4-FFF2-40B4-BE49-F238E27FC236}">
                <a16:creationId xmlns:a16="http://schemas.microsoft.com/office/drawing/2014/main" id="{D91C8464-963F-0AF3-397C-BAD38900C3B4}"/>
              </a:ext>
            </a:extLst>
          </p:cNvPr>
          <p:cNvPicPr>
            <a:picLocks noChangeAspect="1"/>
          </p:cNvPicPr>
          <p:nvPr/>
        </p:nvPicPr>
        <p:blipFill>
          <a:blip r:embed="rId2"/>
          <a:stretch>
            <a:fillRect/>
          </a:stretch>
        </p:blipFill>
        <p:spPr>
          <a:xfrm>
            <a:off x="3354259" y="1743028"/>
            <a:ext cx="7436162" cy="5029550"/>
          </a:xfrm>
          <a:prstGeom prst="rect">
            <a:avLst/>
          </a:prstGeom>
        </p:spPr>
      </p:pic>
      <p:pic>
        <p:nvPicPr>
          <p:cNvPr id="7" name="Immagine 6">
            <a:extLst>
              <a:ext uri="{FF2B5EF4-FFF2-40B4-BE49-F238E27FC236}">
                <a16:creationId xmlns:a16="http://schemas.microsoft.com/office/drawing/2014/main" id="{6889BEEB-B732-F7B5-4EDA-DB2E3321D834}"/>
              </a:ext>
            </a:extLst>
          </p:cNvPr>
          <p:cNvPicPr>
            <a:picLocks noChangeAspect="1"/>
          </p:cNvPicPr>
          <p:nvPr/>
        </p:nvPicPr>
        <p:blipFill rotWithShape="1">
          <a:blip r:embed="rId3">
            <a:extLst>
              <a:ext uri="{28A0092B-C50C-407E-A947-70E740481C1C}">
                <a14:useLocalDpi xmlns:a14="http://schemas.microsoft.com/office/drawing/2010/main" val="0"/>
              </a:ext>
            </a:extLst>
          </a:blip>
          <a:srcRect l="66427"/>
          <a:stretch/>
        </p:blipFill>
        <p:spPr>
          <a:xfrm>
            <a:off x="775192" y="2249839"/>
            <a:ext cx="2100193" cy="1636354"/>
          </a:xfrm>
          <a:prstGeom prst="rect">
            <a:avLst/>
          </a:prstGeom>
        </p:spPr>
      </p:pic>
    </p:spTree>
    <p:extLst>
      <p:ext uri="{BB962C8B-B14F-4D97-AF65-F5344CB8AC3E}">
        <p14:creationId xmlns:p14="http://schemas.microsoft.com/office/powerpoint/2010/main" val="234937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4">
            <a:extLst>
              <a:ext uri="{FF2B5EF4-FFF2-40B4-BE49-F238E27FC236}">
                <a16:creationId xmlns:a16="http://schemas.microsoft.com/office/drawing/2014/main" id="{1DA5E893-1C04-3276-FD1C-E012F65D90DB}"/>
              </a:ext>
            </a:extLst>
          </p:cNvPr>
          <p:cNvSpPr txBox="1"/>
          <p:nvPr/>
        </p:nvSpPr>
        <p:spPr>
          <a:xfrm>
            <a:off x="4543644" y="280379"/>
            <a:ext cx="4549698"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b="1" dirty="0"/>
              <a:t>IGB: </a:t>
            </a:r>
            <a:r>
              <a:rPr lang="it-IT" sz="2800" b="1" dirty="0" err="1"/>
              <a:t>Efficacy</a:t>
            </a:r>
            <a:r>
              <a:rPr lang="it-IT" sz="2800" b="1" dirty="0"/>
              <a:t> data</a:t>
            </a:r>
          </a:p>
        </p:txBody>
      </p:sp>
      <p:pic>
        <p:nvPicPr>
          <p:cNvPr id="5" name="Immagine 4">
            <a:extLst>
              <a:ext uri="{FF2B5EF4-FFF2-40B4-BE49-F238E27FC236}">
                <a16:creationId xmlns:a16="http://schemas.microsoft.com/office/drawing/2014/main" id="{6060AD27-8929-46EF-D6CC-D25C66F3B70C}"/>
              </a:ext>
            </a:extLst>
          </p:cNvPr>
          <p:cNvPicPr>
            <a:picLocks noChangeAspect="1"/>
          </p:cNvPicPr>
          <p:nvPr/>
        </p:nvPicPr>
        <p:blipFill rotWithShape="1">
          <a:blip r:embed="rId2"/>
          <a:srcRect b="80399"/>
          <a:stretch/>
        </p:blipFill>
        <p:spPr>
          <a:xfrm>
            <a:off x="136536" y="1401192"/>
            <a:ext cx="11971933" cy="2065813"/>
          </a:xfrm>
          <a:prstGeom prst="rect">
            <a:avLst/>
          </a:prstGeom>
        </p:spPr>
      </p:pic>
      <p:sp>
        <p:nvSpPr>
          <p:cNvPr id="11" name="CasellaDiTesto 10">
            <a:extLst>
              <a:ext uri="{FF2B5EF4-FFF2-40B4-BE49-F238E27FC236}">
                <a16:creationId xmlns:a16="http://schemas.microsoft.com/office/drawing/2014/main" id="{48386D08-7792-8406-F6D0-7BF36702A022}"/>
              </a:ext>
            </a:extLst>
          </p:cNvPr>
          <p:cNvSpPr txBox="1"/>
          <p:nvPr/>
        </p:nvSpPr>
        <p:spPr>
          <a:xfrm>
            <a:off x="395114" y="4358079"/>
            <a:ext cx="11454775" cy="1477328"/>
          </a:xfrm>
          <a:prstGeom prst="rect">
            <a:avLst/>
          </a:prstGeom>
          <a:noFill/>
        </p:spPr>
        <p:txBody>
          <a:bodyPr wrap="square">
            <a:spAutoFit/>
          </a:bodyPr>
          <a:lstStyle/>
          <a:p>
            <a:r>
              <a:rPr lang="en-US" sz="1800" b="1" i="0" u="none" strike="noStrike" baseline="0" dirty="0">
                <a:solidFill>
                  <a:srgbClr val="000000"/>
                </a:solidFill>
                <a:latin typeface="Minion Pro"/>
              </a:rPr>
              <a:t>Long-term data (scarce) of IGB use show a trend toward weight regain over time. </a:t>
            </a:r>
          </a:p>
          <a:p>
            <a:endParaRPr lang="en-US" sz="1800" b="1" i="0" u="none" strike="noStrike" baseline="0" dirty="0">
              <a:solidFill>
                <a:srgbClr val="000000"/>
              </a:solidFill>
              <a:latin typeface="Minion Pro"/>
            </a:endParaRPr>
          </a:p>
          <a:p>
            <a:r>
              <a:rPr lang="en-US" sz="1800" b="0" i="0" u="none" strike="noStrike" baseline="0" dirty="0">
                <a:solidFill>
                  <a:srgbClr val="000000"/>
                </a:solidFill>
                <a:latin typeface="Minion Pro"/>
              </a:rPr>
              <a:t>A cohort of 49 patients included in an RCT (6-month IGB vs. sibutramine) followed up for 10 years showed weight regain in both groups, although the IGB cohort had an advantage compared to the control group at 5 years (–0.21 vs. 5.34 kg, </a:t>
            </a:r>
            <a:r>
              <a:rPr lang="en-US" sz="1800" b="0" i="1" u="none" strike="noStrike" baseline="0" dirty="0">
                <a:solidFill>
                  <a:srgbClr val="000000"/>
                </a:solidFill>
                <a:latin typeface="Minion Pro"/>
              </a:rPr>
              <a:t>p</a:t>
            </a:r>
            <a:r>
              <a:rPr lang="en-US" sz="1800" b="0" i="0" u="none" strike="noStrike" baseline="0" dirty="0">
                <a:solidFill>
                  <a:srgbClr val="000000"/>
                </a:solidFill>
                <a:latin typeface="Minion Pro"/>
              </a:rPr>
              <a:t>&lt;0.01) and 10 years (–2.32 vs. 0.03 kg, </a:t>
            </a:r>
            <a:r>
              <a:rPr lang="en-US" sz="1800" b="0" i="1" u="none" strike="noStrike" baseline="0" dirty="0">
                <a:solidFill>
                  <a:srgbClr val="000000"/>
                </a:solidFill>
                <a:latin typeface="Minion Pro"/>
              </a:rPr>
              <a:t>p</a:t>
            </a:r>
            <a:r>
              <a:rPr lang="en-US" sz="1800" b="0" i="0" u="none" strike="noStrike" baseline="0" dirty="0">
                <a:solidFill>
                  <a:srgbClr val="000000"/>
                </a:solidFill>
                <a:latin typeface="Minion Pro"/>
              </a:rPr>
              <a:t>=0.05).</a:t>
            </a:r>
            <a:endParaRPr lang="it-IT" dirty="0"/>
          </a:p>
        </p:txBody>
      </p:sp>
    </p:spTree>
    <p:extLst>
      <p:ext uri="{BB962C8B-B14F-4D97-AF65-F5344CB8AC3E}">
        <p14:creationId xmlns:p14="http://schemas.microsoft.com/office/powerpoint/2010/main" val="3287533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68FA5D99-FCB4-797D-313E-406EECAFEE27}"/>
              </a:ext>
            </a:extLst>
          </p:cNvPr>
          <p:cNvSpPr txBox="1"/>
          <p:nvPr/>
        </p:nvSpPr>
        <p:spPr>
          <a:xfrm>
            <a:off x="378072" y="732602"/>
            <a:ext cx="7791914" cy="6488828"/>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Tx/>
              <a:buChar char="-"/>
            </a:pPr>
            <a:r>
              <a:rPr lang="en-US" sz="2800" dirty="0"/>
              <a:t>Maladaptive symptoms (such as nausea, vomiting, and epigastric pain) </a:t>
            </a:r>
          </a:p>
          <a:p>
            <a:pPr marL="285750" indent="-285750">
              <a:lnSpc>
                <a:spcPct val="150000"/>
              </a:lnSpc>
              <a:buFontTx/>
              <a:buChar char="-"/>
            </a:pPr>
            <a:r>
              <a:rPr lang="en-US" sz="2800" dirty="0"/>
              <a:t>Early removal 7%</a:t>
            </a:r>
          </a:p>
          <a:p>
            <a:pPr marL="285750" indent="-285750">
              <a:lnSpc>
                <a:spcPct val="150000"/>
              </a:lnSpc>
              <a:buFontTx/>
              <a:buChar char="-"/>
            </a:pPr>
            <a:r>
              <a:rPr lang="en-US" sz="2800" dirty="0"/>
              <a:t>Esophageal/gastric mucosal damage</a:t>
            </a:r>
          </a:p>
          <a:p>
            <a:pPr marL="285750" indent="-285750">
              <a:lnSpc>
                <a:spcPct val="150000"/>
              </a:lnSpc>
              <a:buFontTx/>
              <a:buChar char="-"/>
            </a:pPr>
            <a:r>
              <a:rPr lang="en-US" sz="2800" dirty="0"/>
              <a:t>Perforation </a:t>
            </a:r>
          </a:p>
          <a:p>
            <a:pPr marL="285750" indent="-285750">
              <a:lnSpc>
                <a:spcPct val="150000"/>
              </a:lnSpc>
              <a:buFontTx/>
              <a:buChar char="-"/>
            </a:pPr>
            <a:r>
              <a:rPr lang="en-US" sz="2800" dirty="0"/>
              <a:t>Gastrointestinal obstruction related to self-disinflation and migration (*</a:t>
            </a:r>
            <a:r>
              <a:rPr lang="en-US" sz="2800" dirty="0">
                <a:latin typeface="Calibri" panose="020F0502020204030204" pitchFamily="34" charset="0"/>
                <a:cs typeface="Calibri" panose="020F0502020204030204" pitchFamily="34" charset="0"/>
              </a:rPr>
              <a:t>↑dwelling time)</a:t>
            </a:r>
            <a:endParaRPr lang="en-US" sz="2800" dirty="0"/>
          </a:p>
          <a:p>
            <a:pPr marL="285750" indent="-285750">
              <a:lnSpc>
                <a:spcPct val="150000"/>
              </a:lnSpc>
              <a:buFontTx/>
              <a:buChar char="-"/>
            </a:pPr>
            <a:r>
              <a:rPr lang="en-US" sz="2800" dirty="0"/>
              <a:t>Spontaneous intragastric balloon hyperinflation*</a:t>
            </a:r>
          </a:p>
          <a:p>
            <a:pPr marL="285750" indent="-285750">
              <a:lnSpc>
                <a:spcPct val="150000"/>
              </a:lnSpc>
              <a:buFontTx/>
              <a:buChar char="-"/>
            </a:pPr>
            <a:r>
              <a:rPr lang="en-US" sz="2800" dirty="0"/>
              <a:t>Mortality (rare)</a:t>
            </a:r>
          </a:p>
          <a:p>
            <a:pPr marL="285750" indent="-285750">
              <a:lnSpc>
                <a:spcPct val="150000"/>
              </a:lnSpc>
              <a:buFontTx/>
              <a:buChar char="-"/>
            </a:pPr>
            <a:endParaRPr lang="en-US" sz="2800" dirty="0"/>
          </a:p>
        </p:txBody>
      </p:sp>
      <p:sp>
        <p:nvSpPr>
          <p:cNvPr id="3" name="CasellaDiTesto 4">
            <a:extLst>
              <a:ext uri="{FF2B5EF4-FFF2-40B4-BE49-F238E27FC236}">
                <a16:creationId xmlns:a16="http://schemas.microsoft.com/office/drawing/2014/main" id="{BD8AF510-23BB-1A49-0A70-5F117706510A}"/>
              </a:ext>
            </a:extLst>
          </p:cNvPr>
          <p:cNvSpPr txBox="1"/>
          <p:nvPr/>
        </p:nvSpPr>
        <p:spPr>
          <a:xfrm>
            <a:off x="4738199" y="114447"/>
            <a:ext cx="4549698"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b="1" dirty="0"/>
              <a:t>IGB: </a:t>
            </a:r>
            <a:r>
              <a:rPr lang="it-IT" sz="2800" b="1" dirty="0" err="1"/>
              <a:t>Adverse</a:t>
            </a:r>
            <a:r>
              <a:rPr lang="it-IT" sz="2800" b="1" dirty="0"/>
              <a:t> Events</a:t>
            </a:r>
          </a:p>
        </p:txBody>
      </p:sp>
      <p:sp>
        <p:nvSpPr>
          <p:cNvPr id="4" name="CasellaDiTesto 6">
            <a:extLst>
              <a:ext uri="{FF2B5EF4-FFF2-40B4-BE49-F238E27FC236}">
                <a16:creationId xmlns:a16="http://schemas.microsoft.com/office/drawing/2014/main" id="{3C4DCFE7-E2DE-68C7-462E-EC940494E297}"/>
              </a:ext>
            </a:extLst>
          </p:cNvPr>
          <p:cNvSpPr txBox="1"/>
          <p:nvPr/>
        </p:nvSpPr>
        <p:spPr>
          <a:xfrm>
            <a:off x="9287897" y="991094"/>
            <a:ext cx="6094140" cy="369332"/>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t>SAEs : 5.2% to 10.5%</a:t>
            </a:r>
            <a:endParaRPr lang="it-IT" b="1" dirty="0"/>
          </a:p>
        </p:txBody>
      </p:sp>
    </p:spTree>
    <p:extLst>
      <p:ext uri="{BB962C8B-B14F-4D97-AF65-F5344CB8AC3E}">
        <p14:creationId xmlns:p14="http://schemas.microsoft.com/office/powerpoint/2010/main" val="295642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C697A4A-CD4E-48FC-C991-2DBCA1AB67F6}"/>
              </a:ext>
            </a:extLst>
          </p:cNvPr>
          <p:cNvSpPr txBox="1"/>
          <p:nvPr/>
        </p:nvSpPr>
        <p:spPr>
          <a:xfrm>
            <a:off x="136756" y="152666"/>
            <a:ext cx="4705687" cy="460458"/>
          </a:xfrm>
          <a:prstGeom prst="rect">
            <a:avLst/>
          </a:prstGeom>
          <a:noFill/>
        </p:spPr>
        <p:txBody>
          <a:bodyPr wrap="square" rtlCol="0">
            <a:spAutoFit/>
          </a:bodyPr>
          <a:ls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INTRAGASTRIC BALLOONS</a:t>
            </a:r>
            <a:endParaRPr lang="it-IT" sz="2400" b="1" dirty="0"/>
          </a:p>
        </p:txBody>
      </p:sp>
      <p:pic>
        <p:nvPicPr>
          <p:cNvPr id="3" name="Immagine 2">
            <a:extLst>
              <a:ext uri="{FF2B5EF4-FFF2-40B4-BE49-F238E27FC236}">
                <a16:creationId xmlns:a16="http://schemas.microsoft.com/office/drawing/2014/main" id="{FF2DCF60-CE0F-3D5F-FA4C-0021453105EE}"/>
              </a:ext>
            </a:extLst>
          </p:cNvPr>
          <p:cNvPicPr>
            <a:picLocks noChangeAspect="1"/>
          </p:cNvPicPr>
          <p:nvPr/>
        </p:nvPicPr>
        <p:blipFill>
          <a:blip r:embed="rId2"/>
          <a:stretch>
            <a:fillRect/>
          </a:stretch>
        </p:blipFill>
        <p:spPr>
          <a:xfrm>
            <a:off x="3224568" y="901039"/>
            <a:ext cx="5742863" cy="2438750"/>
          </a:xfrm>
          <a:prstGeom prst="rect">
            <a:avLst/>
          </a:prstGeom>
        </p:spPr>
      </p:pic>
      <p:pic>
        <p:nvPicPr>
          <p:cNvPr id="4" name="Immagine 3">
            <a:extLst>
              <a:ext uri="{FF2B5EF4-FFF2-40B4-BE49-F238E27FC236}">
                <a16:creationId xmlns:a16="http://schemas.microsoft.com/office/drawing/2014/main" id="{E6D94E92-76BC-40FE-9255-3C0AEBF0EF4E}"/>
              </a:ext>
            </a:extLst>
          </p:cNvPr>
          <p:cNvPicPr>
            <a:picLocks noChangeAspect="1"/>
          </p:cNvPicPr>
          <p:nvPr/>
        </p:nvPicPr>
        <p:blipFill>
          <a:blip r:embed="rId3"/>
          <a:stretch>
            <a:fillRect/>
          </a:stretch>
        </p:blipFill>
        <p:spPr>
          <a:xfrm>
            <a:off x="3335311" y="3243845"/>
            <a:ext cx="5738084" cy="2713116"/>
          </a:xfrm>
          <a:prstGeom prst="rect">
            <a:avLst/>
          </a:prstGeom>
        </p:spPr>
      </p:pic>
      <p:sp>
        <p:nvSpPr>
          <p:cNvPr id="5" name="CasellaDiTesto 4">
            <a:extLst>
              <a:ext uri="{FF2B5EF4-FFF2-40B4-BE49-F238E27FC236}">
                <a16:creationId xmlns:a16="http://schemas.microsoft.com/office/drawing/2014/main" id="{D12EA44E-2280-0118-502D-623547902834}"/>
              </a:ext>
            </a:extLst>
          </p:cNvPr>
          <p:cNvSpPr txBox="1"/>
          <p:nvPr/>
        </p:nvSpPr>
        <p:spPr>
          <a:xfrm>
            <a:off x="3335311" y="789695"/>
            <a:ext cx="3837482" cy="369332"/>
          </a:xfrm>
          <a:prstGeom prst="rect">
            <a:avLst/>
          </a:prstGeom>
          <a:solidFill>
            <a:schemeClr val="bg1"/>
          </a:solidFill>
        </p:spPr>
        <p:txBody>
          <a:bodyPr wrap="square" rtlCol="0">
            <a:spAutoFit/>
          </a:bodyPr>
          <a:lstStyle/>
          <a:p>
            <a:endParaRPr lang="it-IT" dirty="0"/>
          </a:p>
        </p:txBody>
      </p:sp>
      <p:cxnSp>
        <p:nvCxnSpPr>
          <p:cNvPr id="7" name="Connettore diritto 6">
            <a:extLst>
              <a:ext uri="{FF2B5EF4-FFF2-40B4-BE49-F238E27FC236}">
                <a16:creationId xmlns:a16="http://schemas.microsoft.com/office/drawing/2014/main" id="{480B4150-A1B4-BA51-F0E8-C85A7DF9883C}"/>
              </a:ext>
            </a:extLst>
          </p:cNvPr>
          <p:cNvCxnSpPr/>
          <p:nvPr/>
        </p:nvCxnSpPr>
        <p:spPr>
          <a:xfrm>
            <a:off x="5359400" y="4159250"/>
            <a:ext cx="3371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C09A22E6-41DC-862B-E99E-919664B911A0}"/>
              </a:ext>
            </a:extLst>
          </p:cNvPr>
          <p:cNvCxnSpPr>
            <a:cxnSpLocks/>
          </p:cNvCxnSpPr>
          <p:nvPr/>
        </p:nvCxnSpPr>
        <p:spPr>
          <a:xfrm>
            <a:off x="3454400" y="4508500"/>
            <a:ext cx="5276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09E90AB1-8328-F435-0852-EF90ABDF85A5}"/>
              </a:ext>
            </a:extLst>
          </p:cNvPr>
          <p:cNvCxnSpPr>
            <a:cxnSpLocks/>
          </p:cNvCxnSpPr>
          <p:nvPr/>
        </p:nvCxnSpPr>
        <p:spPr>
          <a:xfrm>
            <a:off x="3454400" y="4826000"/>
            <a:ext cx="5276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54A1DD00-1EAE-3685-9545-BBCAC4AD2C2B}"/>
              </a:ext>
            </a:extLst>
          </p:cNvPr>
          <p:cNvCxnSpPr/>
          <p:nvPr/>
        </p:nvCxnSpPr>
        <p:spPr>
          <a:xfrm>
            <a:off x="3454400" y="5124450"/>
            <a:ext cx="3371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36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A1B95A76-42FA-7518-17DF-7866C11200E8}"/>
              </a:ext>
            </a:extLst>
          </p:cNvPr>
          <p:cNvSpPr txBox="1"/>
          <p:nvPr/>
        </p:nvSpPr>
        <p:spPr>
          <a:xfrm>
            <a:off x="63500" y="113784"/>
            <a:ext cx="6096000" cy="369332"/>
          </a:xfrm>
          <a:prstGeom prst="rect">
            <a:avLst/>
          </a:prstGeom>
          <a:noFill/>
        </p:spPr>
        <p:txBody>
          <a:bodyPr wrap="square">
            <a:spAutoFit/>
          </a:bodyPr>
          <a:lstStyle/>
          <a:p>
            <a:r>
              <a:rPr lang="it-IT" sz="1800" b="1" i="0" u="none" strike="noStrike" baseline="0" dirty="0">
                <a:solidFill>
                  <a:srgbClr val="7C308E"/>
                </a:solidFill>
                <a:latin typeface="Minion Pro"/>
              </a:rPr>
              <a:t>GASTRIC REMODELING TECHNIQUES </a:t>
            </a:r>
            <a:endParaRPr lang="it-IT" dirty="0"/>
          </a:p>
        </p:txBody>
      </p:sp>
      <p:sp>
        <p:nvSpPr>
          <p:cNvPr id="5" name="CasellaDiTesto 4">
            <a:extLst>
              <a:ext uri="{FF2B5EF4-FFF2-40B4-BE49-F238E27FC236}">
                <a16:creationId xmlns:a16="http://schemas.microsoft.com/office/drawing/2014/main" id="{2B082A45-6393-7E1B-F41D-2BF441CE819B}"/>
              </a:ext>
            </a:extLst>
          </p:cNvPr>
          <p:cNvSpPr txBox="1"/>
          <p:nvPr/>
        </p:nvSpPr>
        <p:spPr>
          <a:xfrm>
            <a:off x="311150" y="742951"/>
            <a:ext cx="11283950" cy="923330"/>
          </a:xfrm>
          <a:prstGeom prst="rect">
            <a:avLst/>
          </a:prstGeom>
          <a:noFill/>
        </p:spPr>
        <p:txBody>
          <a:bodyPr wrap="square">
            <a:spAutoFit/>
          </a:bodyPr>
          <a:lstStyle/>
          <a:p>
            <a:pPr algn="just"/>
            <a:r>
              <a:rPr lang="en-US" sz="1800" b="0" i="0" u="none" strike="noStrike" baseline="0" dirty="0">
                <a:solidFill>
                  <a:srgbClr val="000000"/>
                </a:solidFill>
                <a:latin typeface="Minion Pro"/>
              </a:rPr>
              <a:t>These techniques (various suturing devices) consist of full-thickness suturing of the gastric body (organ-sparing, scarless, reversible).</a:t>
            </a:r>
          </a:p>
          <a:p>
            <a:pPr algn="just"/>
            <a:r>
              <a:rPr lang="en-US" dirty="0">
                <a:solidFill>
                  <a:srgbClr val="000000"/>
                </a:solidFill>
                <a:latin typeface="Minion Pro"/>
              </a:rPr>
              <a:t>Mechanisms: </a:t>
            </a:r>
            <a:r>
              <a:rPr lang="en-US" sz="1800" b="0" i="0" u="none" strike="noStrike" baseline="0" dirty="0">
                <a:solidFill>
                  <a:srgbClr val="000000"/>
                </a:solidFill>
                <a:latin typeface="Minion Pro"/>
              </a:rPr>
              <a:t>volume restriction and delayed gastric emptying</a:t>
            </a:r>
            <a:endParaRPr lang="it-IT" dirty="0"/>
          </a:p>
        </p:txBody>
      </p:sp>
      <p:pic>
        <p:nvPicPr>
          <p:cNvPr id="7" name="Immagine 6">
            <a:extLst>
              <a:ext uri="{FF2B5EF4-FFF2-40B4-BE49-F238E27FC236}">
                <a16:creationId xmlns:a16="http://schemas.microsoft.com/office/drawing/2014/main" id="{3B7C81B4-74B2-EA55-6581-5F7C96E0628D}"/>
              </a:ext>
            </a:extLst>
          </p:cNvPr>
          <p:cNvPicPr>
            <a:picLocks noChangeAspect="1"/>
          </p:cNvPicPr>
          <p:nvPr/>
        </p:nvPicPr>
        <p:blipFill>
          <a:blip r:embed="rId2"/>
          <a:stretch>
            <a:fillRect/>
          </a:stretch>
        </p:blipFill>
        <p:spPr>
          <a:xfrm>
            <a:off x="378607" y="1699347"/>
            <a:ext cx="6494666" cy="2028234"/>
          </a:xfrm>
          <a:prstGeom prst="rect">
            <a:avLst/>
          </a:prstGeom>
        </p:spPr>
      </p:pic>
      <p:pic>
        <p:nvPicPr>
          <p:cNvPr id="9" name="Immagine 8">
            <a:extLst>
              <a:ext uri="{FF2B5EF4-FFF2-40B4-BE49-F238E27FC236}">
                <a16:creationId xmlns:a16="http://schemas.microsoft.com/office/drawing/2014/main" id="{E1C36D99-8472-A199-03BE-376A5D8C4AFC}"/>
              </a:ext>
            </a:extLst>
          </p:cNvPr>
          <p:cNvPicPr>
            <a:picLocks noChangeAspect="1"/>
          </p:cNvPicPr>
          <p:nvPr/>
        </p:nvPicPr>
        <p:blipFill>
          <a:blip r:embed="rId3"/>
          <a:stretch>
            <a:fillRect/>
          </a:stretch>
        </p:blipFill>
        <p:spPr>
          <a:xfrm>
            <a:off x="7486650" y="1676947"/>
            <a:ext cx="4326743" cy="2943363"/>
          </a:xfrm>
          <a:prstGeom prst="rect">
            <a:avLst/>
          </a:prstGeom>
        </p:spPr>
      </p:pic>
      <p:pic>
        <p:nvPicPr>
          <p:cNvPr id="11" name="Immagine 10">
            <a:extLst>
              <a:ext uri="{FF2B5EF4-FFF2-40B4-BE49-F238E27FC236}">
                <a16:creationId xmlns:a16="http://schemas.microsoft.com/office/drawing/2014/main" id="{275546A2-2D01-DA30-2C2F-AAE038EC61A0}"/>
              </a:ext>
            </a:extLst>
          </p:cNvPr>
          <p:cNvPicPr>
            <a:picLocks noChangeAspect="1"/>
          </p:cNvPicPr>
          <p:nvPr/>
        </p:nvPicPr>
        <p:blipFill>
          <a:blip r:embed="rId4"/>
          <a:stretch>
            <a:fillRect/>
          </a:stretch>
        </p:blipFill>
        <p:spPr>
          <a:xfrm>
            <a:off x="439713" y="4195137"/>
            <a:ext cx="4440980" cy="2280504"/>
          </a:xfrm>
          <a:prstGeom prst="rect">
            <a:avLst/>
          </a:prstGeom>
        </p:spPr>
      </p:pic>
      <p:pic>
        <p:nvPicPr>
          <p:cNvPr id="14" name="Immagine 13">
            <a:extLst>
              <a:ext uri="{FF2B5EF4-FFF2-40B4-BE49-F238E27FC236}">
                <a16:creationId xmlns:a16="http://schemas.microsoft.com/office/drawing/2014/main" id="{6D44817F-DB83-E441-55C8-B280A90AB3B0}"/>
              </a:ext>
            </a:extLst>
          </p:cNvPr>
          <p:cNvPicPr>
            <a:picLocks noChangeAspect="1"/>
          </p:cNvPicPr>
          <p:nvPr/>
        </p:nvPicPr>
        <p:blipFill rotWithShape="1">
          <a:blip r:embed="rId5"/>
          <a:srcRect t="44828" b="14003"/>
          <a:stretch/>
        </p:blipFill>
        <p:spPr>
          <a:xfrm>
            <a:off x="9032327" y="4839629"/>
            <a:ext cx="3159673" cy="1720850"/>
          </a:xfrm>
          <a:prstGeom prst="rect">
            <a:avLst/>
          </a:prstGeom>
        </p:spPr>
      </p:pic>
      <p:pic>
        <p:nvPicPr>
          <p:cNvPr id="13" name="Immagine 12">
            <a:extLst>
              <a:ext uri="{FF2B5EF4-FFF2-40B4-BE49-F238E27FC236}">
                <a16:creationId xmlns:a16="http://schemas.microsoft.com/office/drawing/2014/main" id="{12D42BFC-8DA8-BA31-CADC-F173857A0A07}"/>
              </a:ext>
            </a:extLst>
          </p:cNvPr>
          <p:cNvPicPr>
            <a:picLocks noChangeAspect="1"/>
          </p:cNvPicPr>
          <p:nvPr/>
        </p:nvPicPr>
        <p:blipFill rotWithShape="1">
          <a:blip r:embed="rId6"/>
          <a:srcRect b="47156"/>
          <a:stretch/>
        </p:blipFill>
        <p:spPr>
          <a:xfrm>
            <a:off x="6231750" y="4839630"/>
            <a:ext cx="3304363" cy="1636011"/>
          </a:xfrm>
          <a:prstGeom prst="rect">
            <a:avLst/>
          </a:prstGeom>
        </p:spPr>
      </p:pic>
      <p:sp>
        <p:nvSpPr>
          <p:cNvPr id="15" name="CasellaDiTesto 14">
            <a:extLst>
              <a:ext uri="{FF2B5EF4-FFF2-40B4-BE49-F238E27FC236}">
                <a16:creationId xmlns:a16="http://schemas.microsoft.com/office/drawing/2014/main" id="{973EBB1E-7B47-6BAF-104D-988DC5FF2FF5}"/>
              </a:ext>
            </a:extLst>
          </p:cNvPr>
          <p:cNvSpPr txBox="1"/>
          <p:nvPr/>
        </p:nvSpPr>
        <p:spPr>
          <a:xfrm>
            <a:off x="8270100" y="6516872"/>
            <a:ext cx="2156600" cy="369332"/>
          </a:xfrm>
          <a:prstGeom prst="rect">
            <a:avLst/>
          </a:prstGeom>
          <a:noFill/>
        </p:spPr>
        <p:txBody>
          <a:bodyPr wrap="square" rtlCol="0">
            <a:spAutoFit/>
          </a:bodyPr>
          <a:lstStyle/>
          <a:p>
            <a:r>
              <a:rPr lang="it-IT" dirty="0" err="1"/>
              <a:t>Endozip</a:t>
            </a:r>
            <a:endParaRPr lang="it-IT" dirty="0"/>
          </a:p>
        </p:txBody>
      </p:sp>
    </p:spTree>
    <p:extLst>
      <p:ext uri="{BB962C8B-B14F-4D97-AF65-F5344CB8AC3E}">
        <p14:creationId xmlns:p14="http://schemas.microsoft.com/office/powerpoint/2010/main" val="80687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0AB173E-8966-9842-A987-A4A1748048A3}"/>
              </a:ext>
            </a:extLst>
          </p:cNvPr>
          <p:cNvPicPr>
            <a:picLocks noChangeAspect="1"/>
          </p:cNvPicPr>
          <p:nvPr/>
        </p:nvPicPr>
        <p:blipFill rotWithShape="1">
          <a:blip r:embed="rId2"/>
          <a:srcRect t="19637" b="62229"/>
          <a:stretch/>
        </p:blipFill>
        <p:spPr>
          <a:xfrm>
            <a:off x="220067" y="1809646"/>
            <a:ext cx="11971933" cy="1911246"/>
          </a:xfrm>
          <a:prstGeom prst="rect">
            <a:avLst/>
          </a:prstGeom>
        </p:spPr>
      </p:pic>
      <p:pic>
        <p:nvPicPr>
          <p:cNvPr id="6" name="Immagine 5">
            <a:extLst>
              <a:ext uri="{FF2B5EF4-FFF2-40B4-BE49-F238E27FC236}">
                <a16:creationId xmlns:a16="http://schemas.microsoft.com/office/drawing/2014/main" id="{714C9B2B-1498-8574-E2FA-5C7E7DA28B0F}"/>
              </a:ext>
            </a:extLst>
          </p:cNvPr>
          <p:cNvPicPr>
            <a:picLocks noChangeAspect="1"/>
          </p:cNvPicPr>
          <p:nvPr/>
        </p:nvPicPr>
        <p:blipFill rotWithShape="1">
          <a:blip r:embed="rId2"/>
          <a:srcRect l="-1838" t="-30849" r="-1105" b="93078"/>
          <a:stretch/>
        </p:blipFill>
        <p:spPr>
          <a:xfrm>
            <a:off x="-66154" y="-2497946"/>
            <a:ext cx="12324307" cy="3980806"/>
          </a:xfrm>
          <a:prstGeom prst="rect">
            <a:avLst/>
          </a:prstGeom>
        </p:spPr>
      </p:pic>
      <p:sp>
        <p:nvSpPr>
          <p:cNvPr id="7" name="CasellaDiTesto 4">
            <a:extLst>
              <a:ext uri="{FF2B5EF4-FFF2-40B4-BE49-F238E27FC236}">
                <a16:creationId xmlns:a16="http://schemas.microsoft.com/office/drawing/2014/main" id="{A6DBF3E2-C131-7AFA-228A-AEF3919C16B5}"/>
              </a:ext>
            </a:extLst>
          </p:cNvPr>
          <p:cNvSpPr txBox="1"/>
          <p:nvPr/>
        </p:nvSpPr>
        <p:spPr>
          <a:xfrm>
            <a:off x="4453703" y="197933"/>
            <a:ext cx="4549698"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b="1" dirty="0"/>
              <a:t>EGR: </a:t>
            </a:r>
            <a:r>
              <a:rPr lang="it-IT" sz="2800" b="1" dirty="0" err="1"/>
              <a:t>Efficacy</a:t>
            </a:r>
            <a:r>
              <a:rPr lang="it-IT" sz="2800" b="1" dirty="0"/>
              <a:t> data</a:t>
            </a:r>
          </a:p>
        </p:txBody>
      </p:sp>
      <p:sp>
        <p:nvSpPr>
          <p:cNvPr id="8" name="CasellaDiTesto 7">
            <a:extLst>
              <a:ext uri="{FF2B5EF4-FFF2-40B4-BE49-F238E27FC236}">
                <a16:creationId xmlns:a16="http://schemas.microsoft.com/office/drawing/2014/main" id="{33E909A7-0819-AF5F-B1CF-7E0D2529515C}"/>
              </a:ext>
            </a:extLst>
          </p:cNvPr>
          <p:cNvSpPr txBox="1"/>
          <p:nvPr/>
        </p:nvSpPr>
        <p:spPr>
          <a:xfrm>
            <a:off x="220067" y="2333469"/>
            <a:ext cx="1460500" cy="369332"/>
          </a:xfrm>
          <a:prstGeom prst="rect">
            <a:avLst/>
          </a:prstGeom>
          <a:noFill/>
        </p:spPr>
        <p:txBody>
          <a:bodyPr wrap="square" rtlCol="0">
            <a:spAutoFit/>
          </a:bodyPr>
          <a:lstStyle/>
          <a:p>
            <a:r>
              <a:rPr lang="it-IT" b="1" dirty="0" err="1">
                <a:cs typeface="Times New Roman" panose="02020603050405020304" pitchFamily="18" charset="0"/>
              </a:rPr>
              <a:t>Overstitch</a:t>
            </a:r>
            <a:endParaRPr lang="it-IT" b="1" dirty="0">
              <a:cs typeface="Times New Roman" panose="02020603050405020304" pitchFamily="18" charset="0"/>
            </a:endParaRPr>
          </a:p>
        </p:txBody>
      </p:sp>
      <p:sp>
        <p:nvSpPr>
          <p:cNvPr id="9" name="CasellaDiTesto 8">
            <a:extLst>
              <a:ext uri="{FF2B5EF4-FFF2-40B4-BE49-F238E27FC236}">
                <a16:creationId xmlns:a16="http://schemas.microsoft.com/office/drawing/2014/main" id="{7328295B-F554-4C43-08DC-BF9FBF12FA35}"/>
              </a:ext>
            </a:extLst>
          </p:cNvPr>
          <p:cNvSpPr txBox="1"/>
          <p:nvPr/>
        </p:nvSpPr>
        <p:spPr>
          <a:xfrm>
            <a:off x="220067" y="4374465"/>
            <a:ext cx="2451100" cy="369332"/>
          </a:xfrm>
          <a:prstGeom prst="rect">
            <a:avLst/>
          </a:prstGeom>
          <a:noFill/>
        </p:spPr>
        <p:txBody>
          <a:bodyPr wrap="square" rtlCol="0">
            <a:spAutoFit/>
          </a:bodyPr>
          <a:lstStyle/>
          <a:p>
            <a:r>
              <a:rPr lang="it-IT" b="1" dirty="0" err="1">
                <a:cs typeface="Times New Roman" panose="02020603050405020304" pitchFamily="18" charset="0"/>
              </a:rPr>
              <a:t>Endomina</a:t>
            </a:r>
            <a:endParaRPr lang="it-IT" b="1" dirty="0">
              <a:cs typeface="Times New Roman" panose="02020603050405020304" pitchFamily="18" charset="0"/>
            </a:endParaRPr>
          </a:p>
        </p:txBody>
      </p:sp>
      <p:sp>
        <p:nvSpPr>
          <p:cNvPr id="12" name="CasellaDiTesto 11">
            <a:extLst>
              <a:ext uri="{FF2B5EF4-FFF2-40B4-BE49-F238E27FC236}">
                <a16:creationId xmlns:a16="http://schemas.microsoft.com/office/drawing/2014/main" id="{F1E2721A-AB00-06A9-4E3E-3D6FADCA794B}"/>
              </a:ext>
            </a:extLst>
          </p:cNvPr>
          <p:cNvSpPr txBox="1"/>
          <p:nvPr/>
        </p:nvSpPr>
        <p:spPr>
          <a:xfrm>
            <a:off x="1915252" y="4457700"/>
            <a:ext cx="9626600" cy="646331"/>
          </a:xfrm>
          <a:prstGeom prst="rect">
            <a:avLst/>
          </a:prstGeom>
          <a:noFill/>
        </p:spPr>
        <p:txBody>
          <a:bodyPr wrap="square">
            <a:spAutoFit/>
          </a:bodyPr>
          <a:lstStyle/>
          <a:p>
            <a:r>
              <a:rPr lang="en-US" sz="1800" b="0" i="0" u="none" strike="noStrike" baseline="0" dirty="0">
                <a:solidFill>
                  <a:srgbClr val="000000"/>
                </a:solidFill>
                <a:latin typeface="Minion Pro"/>
              </a:rPr>
              <a:t>RCT (ESG vs LSM): %EWL of 38.6% (</a:t>
            </a:r>
            <a:r>
              <a:rPr lang="en-US" sz="1800" b="0" i="0" u="none" strike="noStrike" baseline="0" dirty="0" err="1">
                <a:solidFill>
                  <a:srgbClr val="000000"/>
                </a:solidFill>
                <a:latin typeface="Minion Pro"/>
              </a:rPr>
              <a:t>Endomina</a:t>
            </a:r>
            <a:r>
              <a:rPr lang="en-US" sz="1800" b="0" i="0" u="none" strike="noStrike" baseline="0" dirty="0">
                <a:solidFill>
                  <a:srgbClr val="000000"/>
                </a:solidFill>
                <a:latin typeface="Minion Pro"/>
              </a:rPr>
              <a:t> group) Vs 13.4% (control group), </a:t>
            </a:r>
            <a:r>
              <a:rPr lang="en-US" sz="1800" b="0" i="1" u="none" strike="noStrike" baseline="0" dirty="0">
                <a:solidFill>
                  <a:srgbClr val="000000"/>
                </a:solidFill>
                <a:latin typeface="Minion Pro"/>
              </a:rPr>
              <a:t>p</a:t>
            </a:r>
            <a:r>
              <a:rPr lang="en-US" sz="1800" b="0" i="0" u="none" strike="noStrike" baseline="0" dirty="0">
                <a:solidFill>
                  <a:srgbClr val="000000"/>
                </a:solidFill>
                <a:latin typeface="Minion Pro"/>
              </a:rPr>
              <a:t>&lt;0.001</a:t>
            </a:r>
          </a:p>
          <a:p>
            <a:r>
              <a:rPr lang="en-US" sz="1800" b="0" i="0" u="none" strike="noStrike" baseline="0" dirty="0">
                <a:solidFill>
                  <a:srgbClr val="000000"/>
                </a:solidFill>
                <a:latin typeface="Minion Pro"/>
              </a:rPr>
              <a:t>%EWL and %TBWL of 41.3% and 11.9%, respectively, at the 1-year follow-up</a:t>
            </a:r>
            <a:endParaRPr lang="it-IT" dirty="0"/>
          </a:p>
        </p:txBody>
      </p:sp>
      <p:sp>
        <p:nvSpPr>
          <p:cNvPr id="14" name="CasellaDiTesto 13">
            <a:extLst>
              <a:ext uri="{FF2B5EF4-FFF2-40B4-BE49-F238E27FC236}">
                <a16:creationId xmlns:a16="http://schemas.microsoft.com/office/drawing/2014/main" id="{1BF299EC-0B79-4427-7E86-D52A687D871A}"/>
              </a:ext>
            </a:extLst>
          </p:cNvPr>
          <p:cNvSpPr txBox="1"/>
          <p:nvPr/>
        </p:nvSpPr>
        <p:spPr>
          <a:xfrm>
            <a:off x="220067" y="5656173"/>
            <a:ext cx="2451100" cy="369332"/>
          </a:xfrm>
          <a:prstGeom prst="rect">
            <a:avLst/>
          </a:prstGeom>
          <a:noFill/>
        </p:spPr>
        <p:txBody>
          <a:bodyPr wrap="square" rtlCol="0">
            <a:spAutoFit/>
          </a:bodyPr>
          <a:lstStyle/>
          <a:p>
            <a:r>
              <a:rPr lang="it-IT" b="1" dirty="0">
                <a:cs typeface="Times New Roman" panose="02020603050405020304" pitchFamily="18" charset="0"/>
              </a:rPr>
              <a:t>POSE 2.0</a:t>
            </a:r>
          </a:p>
        </p:txBody>
      </p:sp>
      <p:sp>
        <p:nvSpPr>
          <p:cNvPr id="16" name="CasellaDiTesto 15">
            <a:extLst>
              <a:ext uri="{FF2B5EF4-FFF2-40B4-BE49-F238E27FC236}">
                <a16:creationId xmlns:a16="http://schemas.microsoft.com/office/drawing/2014/main" id="{7F8AE5C2-73B3-DE00-A4FD-E2D6D8ECE4E5}"/>
              </a:ext>
            </a:extLst>
          </p:cNvPr>
          <p:cNvSpPr txBox="1"/>
          <p:nvPr/>
        </p:nvSpPr>
        <p:spPr>
          <a:xfrm>
            <a:off x="1915252" y="5641032"/>
            <a:ext cx="9918700" cy="923330"/>
          </a:xfrm>
          <a:prstGeom prst="rect">
            <a:avLst/>
          </a:prstGeom>
          <a:noFill/>
        </p:spPr>
        <p:txBody>
          <a:bodyPr wrap="square" rtlCol="0">
            <a:spAutoFit/>
          </a:bodyPr>
          <a:lstStyle/>
          <a:p>
            <a:r>
              <a:rPr lang="da-DK" dirty="0"/>
              <a:t>% TBWL: 15.7% ± 6.8 at 12 mo, % TBWL: 12.2% ± 9.6 at 24 mo</a:t>
            </a:r>
          </a:p>
          <a:p>
            <a:r>
              <a:rPr lang="da-DK" dirty="0"/>
              <a:t>HbA1C 6.5% ± 1.4% to 5.7% ± 0.8%) at 6 mo p=0.04</a:t>
            </a:r>
          </a:p>
          <a:p>
            <a:r>
              <a:rPr lang="it-IT" dirty="0"/>
              <a:t>CAP score -88.8 dB/m (95 %CI; -110.2, -67.3) </a:t>
            </a:r>
            <a:r>
              <a:rPr lang="it-IT" dirty="0" err="1"/>
              <a:t>at</a:t>
            </a:r>
            <a:r>
              <a:rPr lang="it-IT" dirty="0"/>
              <a:t> 12 </a:t>
            </a:r>
            <a:r>
              <a:rPr lang="it-IT" dirty="0" err="1"/>
              <a:t>mo</a:t>
            </a:r>
            <a:r>
              <a:rPr lang="it-IT" dirty="0"/>
              <a:t>, p&lt;0.001 </a:t>
            </a:r>
          </a:p>
        </p:txBody>
      </p:sp>
    </p:spTree>
    <p:extLst>
      <p:ext uri="{BB962C8B-B14F-4D97-AF65-F5344CB8AC3E}">
        <p14:creationId xmlns:p14="http://schemas.microsoft.com/office/powerpoint/2010/main" val="3891968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4">
            <a:extLst>
              <a:ext uri="{FF2B5EF4-FFF2-40B4-BE49-F238E27FC236}">
                <a16:creationId xmlns:a16="http://schemas.microsoft.com/office/drawing/2014/main" id="{895CEB3B-444B-6E5C-4684-39B6CDF34D46}"/>
              </a:ext>
            </a:extLst>
          </p:cNvPr>
          <p:cNvSpPr txBox="1"/>
          <p:nvPr/>
        </p:nvSpPr>
        <p:spPr>
          <a:xfrm>
            <a:off x="4453703" y="197933"/>
            <a:ext cx="4549698" cy="523220"/>
          </a:xfrm>
          <a:prstGeom prst="rect">
            <a:avLst/>
          </a:prstGeom>
          <a:no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2800" b="1" dirty="0"/>
              <a:t>EGR: </a:t>
            </a:r>
            <a:r>
              <a:rPr lang="it-IT" sz="2800" b="1" dirty="0" err="1"/>
              <a:t>Safety</a:t>
            </a:r>
            <a:endParaRPr lang="it-IT" sz="2800" b="1" dirty="0"/>
          </a:p>
        </p:txBody>
      </p:sp>
      <p:sp>
        <p:nvSpPr>
          <p:cNvPr id="4" name="CasellaDiTesto 3">
            <a:extLst>
              <a:ext uri="{FF2B5EF4-FFF2-40B4-BE49-F238E27FC236}">
                <a16:creationId xmlns:a16="http://schemas.microsoft.com/office/drawing/2014/main" id="{285666E8-B9E1-6DAE-ED88-AFECB7C92611}"/>
              </a:ext>
            </a:extLst>
          </p:cNvPr>
          <p:cNvSpPr txBox="1"/>
          <p:nvPr/>
        </p:nvSpPr>
        <p:spPr>
          <a:xfrm>
            <a:off x="990692" y="1477248"/>
            <a:ext cx="9654448" cy="3903504"/>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en-US" sz="2800" b="0" i="0" u="none" strike="noStrike" baseline="0" dirty="0">
                <a:solidFill>
                  <a:srgbClr val="000000"/>
                </a:solidFill>
                <a:latin typeface="Minion Pro"/>
              </a:rPr>
              <a:t>Pain and nausea requiring hospitalization</a:t>
            </a:r>
          </a:p>
          <a:p>
            <a:pPr marL="571500" indent="-571500" algn="just">
              <a:lnSpc>
                <a:spcPct val="150000"/>
              </a:lnSpc>
              <a:buFont typeface="Wingdings" panose="05000000000000000000" pitchFamily="2" charset="2"/>
              <a:buChar char="Ø"/>
            </a:pPr>
            <a:r>
              <a:rPr lang="en-US" sz="2800" dirty="0" err="1">
                <a:solidFill>
                  <a:srgbClr val="000000"/>
                </a:solidFill>
                <a:latin typeface="Minion Pro"/>
              </a:rPr>
              <a:t>P</a:t>
            </a:r>
            <a:r>
              <a:rPr lang="en-US" sz="2800" b="0" i="0" u="none" strike="noStrike" baseline="0" dirty="0" err="1">
                <a:solidFill>
                  <a:srgbClr val="000000"/>
                </a:solidFill>
                <a:latin typeface="Minion Pro"/>
              </a:rPr>
              <a:t>erigastric</a:t>
            </a:r>
            <a:r>
              <a:rPr lang="en-US" sz="2800" b="0" i="0" u="none" strike="noStrike" baseline="0" dirty="0">
                <a:solidFill>
                  <a:srgbClr val="000000"/>
                </a:solidFill>
                <a:latin typeface="Minion Pro"/>
              </a:rPr>
              <a:t> fluid collection</a:t>
            </a:r>
          </a:p>
          <a:p>
            <a:pPr marL="571500" indent="-571500" algn="just">
              <a:lnSpc>
                <a:spcPct val="150000"/>
              </a:lnSpc>
              <a:buFont typeface="Wingdings" panose="05000000000000000000" pitchFamily="2" charset="2"/>
              <a:buChar char="Ø"/>
            </a:pPr>
            <a:r>
              <a:rPr lang="en-US" sz="2800" b="0" i="0" u="none" strike="noStrike" baseline="0" dirty="0">
                <a:solidFill>
                  <a:srgbClr val="000000"/>
                </a:solidFill>
                <a:latin typeface="Minion Pro"/>
              </a:rPr>
              <a:t>Bleeding requiring transfusion or endoscopic </a:t>
            </a:r>
            <a:r>
              <a:rPr lang="en-US" sz="2800" b="0" i="0" u="none" strike="noStrike" baseline="0" dirty="0" err="1">
                <a:solidFill>
                  <a:srgbClr val="000000"/>
                </a:solidFill>
                <a:latin typeface="Minion Pro"/>
              </a:rPr>
              <a:t>interven</a:t>
            </a:r>
            <a:r>
              <a:rPr lang="it-IT" sz="2800" b="0" i="0" u="none" strike="noStrike" baseline="0" dirty="0" err="1">
                <a:solidFill>
                  <a:srgbClr val="000000"/>
                </a:solidFill>
                <a:latin typeface="Minion Pro"/>
              </a:rPr>
              <a:t>tion</a:t>
            </a:r>
            <a:r>
              <a:rPr lang="it-IT" sz="2800" b="0" i="0" u="none" strike="noStrike" baseline="0" dirty="0">
                <a:solidFill>
                  <a:srgbClr val="000000"/>
                </a:solidFill>
                <a:latin typeface="Minion Pro"/>
              </a:rPr>
              <a:t> </a:t>
            </a:r>
          </a:p>
          <a:p>
            <a:pPr marL="571500" indent="-571500" algn="just">
              <a:lnSpc>
                <a:spcPct val="150000"/>
              </a:lnSpc>
              <a:buFont typeface="Wingdings" panose="05000000000000000000" pitchFamily="2" charset="2"/>
              <a:buChar char="Ø"/>
            </a:pPr>
            <a:r>
              <a:rPr lang="it-IT" sz="2800" dirty="0" err="1">
                <a:solidFill>
                  <a:srgbClr val="000000"/>
                </a:solidFill>
                <a:latin typeface="Minion Pro"/>
              </a:rPr>
              <a:t>R</a:t>
            </a:r>
            <a:r>
              <a:rPr lang="it-IT" sz="2800" b="0" i="0" u="none" strike="noStrike" baseline="0" dirty="0" err="1">
                <a:solidFill>
                  <a:srgbClr val="000000"/>
                </a:solidFill>
                <a:latin typeface="Minion Pro"/>
              </a:rPr>
              <a:t>efractory</a:t>
            </a:r>
            <a:r>
              <a:rPr lang="it-IT" sz="2800" b="0" i="0" u="none" strike="noStrike" baseline="0" dirty="0">
                <a:solidFill>
                  <a:srgbClr val="000000"/>
                </a:solidFill>
                <a:latin typeface="Minion Pro"/>
              </a:rPr>
              <a:t> </a:t>
            </a:r>
            <a:r>
              <a:rPr lang="it-IT" sz="2800" b="0" i="0" u="none" strike="noStrike" baseline="0" dirty="0" err="1">
                <a:solidFill>
                  <a:srgbClr val="000000"/>
                </a:solidFill>
                <a:latin typeface="Minion Pro"/>
              </a:rPr>
              <a:t>accommodative</a:t>
            </a:r>
            <a:r>
              <a:rPr lang="it-IT" sz="2800" b="0" i="0" u="none" strike="noStrike" baseline="0" dirty="0">
                <a:solidFill>
                  <a:srgbClr val="000000"/>
                </a:solidFill>
                <a:latin typeface="Minion Pro"/>
              </a:rPr>
              <a:t> </a:t>
            </a:r>
            <a:r>
              <a:rPr lang="it-IT" sz="2800" b="0" i="0" u="none" strike="noStrike" baseline="0" dirty="0" err="1">
                <a:solidFill>
                  <a:srgbClr val="000000"/>
                </a:solidFill>
                <a:latin typeface="Minion Pro"/>
              </a:rPr>
              <a:t>symptoms</a:t>
            </a:r>
            <a:r>
              <a:rPr lang="it-IT" sz="2800" b="0" i="0" u="none" strike="noStrike" baseline="0" dirty="0">
                <a:solidFill>
                  <a:srgbClr val="000000"/>
                </a:solidFill>
                <a:latin typeface="Minion Pro"/>
              </a:rPr>
              <a:t> </a:t>
            </a:r>
            <a:r>
              <a:rPr lang="it-IT" sz="2800" b="0" i="0" u="none" strike="noStrike" baseline="0" dirty="0" err="1">
                <a:solidFill>
                  <a:srgbClr val="000000"/>
                </a:solidFill>
                <a:latin typeface="Minion Pro"/>
              </a:rPr>
              <a:t>requiring</a:t>
            </a:r>
            <a:r>
              <a:rPr lang="it-IT" sz="2800" b="0" i="0" u="none" strike="noStrike" baseline="0" dirty="0">
                <a:solidFill>
                  <a:srgbClr val="000000"/>
                </a:solidFill>
                <a:latin typeface="Minion Pro"/>
              </a:rPr>
              <a:t> ESG reversal</a:t>
            </a:r>
          </a:p>
          <a:p>
            <a:pPr marL="571500" indent="-571500" algn="just">
              <a:lnSpc>
                <a:spcPct val="150000"/>
              </a:lnSpc>
              <a:buFont typeface="Wingdings" panose="05000000000000000000" pitchFamily="2" charset="2"/>
              <a:buChar char="Ø"/>
            </a:pPr>
            <a:r>
              <a:rPr lang="it-IT" sz="2800" b="0" i="0" u="none" strike="noStrike" baseline="0" dirty="0" err="1">
                <a:solidFill>
                  <a:srgbClr val="000000"/>
                </a:solidFill>
                <a:latin typeface="Minion Pro"/>
              </a:rPr>
              <a:t>Pneumoperitoneum</a:t>
            </a:r>
            <a:r>
              <a:rPr lang="it-IT" sz="2800" b="0" i="0" u="none" strike="noStrike" baseline="0" dirty="0">
                <a:solidFill>
                  <a:srgbClr val="000000"/>
                </a:solidFill>
                <a:latin typeface="Minion Pro"/>
              </a:rPr>
              <a:t> and </a:t>
            </a:r>
            <a:r>
              <a:rPr lang="it-IT" sz="2800" b="0" i="0" u="none" strike="noStrike" baseline="0" dirty="0" err="1">
                <a:solidFill>
                  <a:srgbClr val="000000"/>
                </a:solidFill>
                <a:latin typeface="Minion Pro"/>
              </a:rPr>
              <a:t>pneumothorax</a:t>
            </a:r>
            <a:endParaRPr lang="it-IT" sz="2800" b="0" i="0" u="none" strike="noStrike" baseline="0" dirty="0">
              <a:solidFill>
                <a:srgbClr val="000000"/>
              </a:solidFill>
              <a:latin typeface="Minion Pro"/>
            </a:endParaRPr>
          </a:p>
          <a:p>
            <a:pPr marL="571500" indent="-571500" algn="just">
              <a:lnSpc>
                <a:spcPct val="150000"/>
              </a:lnSpc>
              <a:buFont typeface="Wingdings" panose="05000000000000000000" pitchFamily="2" charset="2"/>
              <a:buChar char="Ø"/>
            </a:pPr>
            <a:r>
              <a:rPr lang="it-IT" sz="2800" dirty="0" err="1">
                <a:solidFill>
                  <a:srgbClr val="000000"/>
                </a:solidFill>
                <a:latin typeface="Minion Pro"/>
              </a:rPr>
              <a:t>Perforation</a:t>
            </a:r>
            <a:endParaRPr lang="it-IT" sz="2800" b="0" i="0" u="none" strike="noStrike" baseline="0" dirty="0">
              <a:solidFill>
                <a:srgbClr val="000000"/>
              </a:solidFill>
              <a:latin typeface="Minion Pro"/>
            </a:endParaRPr>
          </a:p>
        </p:txBody>
      </p:sp>
      <p:sp>
        <p:nvSpPr>
          <p:cNvPr id="5" name="CasellaDiTesto 6">
            <a:extLst>
              <a:ext uri="{FF2B5EF4-FFF2-40B4-BE49-F238E27FC236}">
                <a16:creationId xmlns:a16="http://schemas.microsoft.com/office/drawing/2014/main" id="{A931801A-51E8-4B1A-C1E4-9BF3C820751C}"/>
              </a:ext>
            </a:extLst>
          </p:cNvPr>
          <p:cNvSpPr txBox="1"/>
          <p:nvPr/>
        </p:nvSpPr>
        <p:spPr>
          <a:xfrm>
            <a:off x="9348857" y="742426"/>
            <a:ext cx="6094140" cy="461665"/>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t>SAEs : 1.1-2.2%</a:t>
            </a:r>
            <a:endParaRPr lang="it-IT" sz="2400" b="1" dirty="0"/>
          </a:p>
        </p:txBody>
      </p:sp>
    </p:spTree>
    <p:extLst>
      <p:ext uri="{BB962C8B-B14F-4D97-AF65-F5344CB8AC3E}">
        <p14:creationId xmlns:p14="http://schemas.microsoft.com/office/powerpoint/2010/main" val="158293690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569</Words>
  <Application>Microsoft Office PowerPoint</Application>
  <PresentationFormat>Widescreen</PresentationFormat>
  <Paragraphs>63</Paragraphs>
  <Slides>14</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Calibri</vt:lpstr>
      <vt:lpstr>Calibri Light</vt:lpstr>
      <vt:lpstr>Minion Pro</vt:lpstr>
      <vt:lpstr>Wingdings</vt:lpstr>
      <vt:lpstr>Tema di Office</vt:lpstr>
      <vt:lpstr>ENDOSCOPIC BARIATRIC SURGERY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ENDOSCOPIC BARIATRIC SURGERY</dc:title>
  <dc:creator>Maria Valeria Matteo</dc:creator>
  <cp:lastModifiedBy>Maria Valeria Matteo</cp:lastModifiedBy>
  <cp:revision>10</cp:revision>
  <dcterms:created xsi:type="dcterms:W3CDTF">2025-05-07T07:03:55Z</dcterms:created>
  <dcterms:modified xsi:type="dcterms:W3CDTF">2025-05-07T10:10:29Z</dcterms:modified>
</cp:coreProperties>
</file>